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Economica"/>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00B324-66CF-4C48-8378-727EBAB2AA71}">
  <a:tblStyle styleId="{E000B324-66CF-4C48-8378-727EBAB2AA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GB" sz="1050">
                <a:solidFill>
                  <a:srgbClr val="0E0E0E"/>
                </a:solidFill>
              </a:rPr>
              <a:t>This project explores how Airbnb prices in New York City are shaped by location, demand, and host behavior using data mining techniques.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91d87ef3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91d87ef3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This boxplot compares Airbnb prices across New York City boroughs.</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Manhattan listings are consistently more expensive and more variable, reflecting higher demand and location premiums.</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Outer boroughs such as the Bronx and Staten Island exhibit lower median prices.</a:t>
            </a:r>
            <a:endParaRPr sz="9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1d87ef3f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1d87ef3f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Room type plays a significant role in pricing.</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Entire homes and hotel rooms command higher prices, while private and shared rooms are more affordable.</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This confirms room type as a critical feature for modeling Airbnb prices</a:t>
            </a:r>
            <a:endParaRPr sz="900">
              <a:solidFill>
                <a:srgbClr val="0E0E0E"/>
              </a:solidFill>
            </a:endParaRPr>
          </a:p>
          <a:p>
            <a:pPr indent="0" lvl="0" marL="0" rtl="0" algn="l">
              <a:spcBef>
                <a:spcPts val="0"/>
              </a:spcBef>
              <a:spcAft>
                <a:spcPts val="0"/>
              </a:spcAft>
              <a:buNone/>
            </a:pPr>
            <a:r>
              <a:t/>
            </a:r>
            <a:endParaRPr sz="900">
              <a:solidFill>
                <a:srgbClr val="0E0E0E"/>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1d87ef3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91d87ef3f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Most numeric features show weak linear correlation with price.</a:t>
            </a:r>
            <a:endParaRPr sz="900">
              <a:solidFill>
                <a:srgbClr val="0E0E0E"/>
              </a:solidFill>
            </a:endParaRPr>
          </a:p>
          <a:p>
            <a:pPr indent="0" lvl="0" marL="139700" rtl="0" algn="l">
              <a:lnSpc>
                <a:spcPct val="115000"/>
              </a:lnSpc>
              <a:spcBef>
                <a:spcPts val="0"/>
              </a:spcBef>
              <a:spcAft>
                <a:spcPts val="0"/>
              </a:spcAft>
              <a:buNone/>
            </a:pPr>
            <a:r>
              <a:rPr lang="en-GB" sz="900">
                <a:solidFill>
                  <a:srgbClr val="0E0E0E"/>
                </a:solidFill>
              </a:rPr>
              <a:t>This motivates the use of non-linear models such as Random Forests rather than relying solely on linear regression</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EDA slides are done</a:t>
            </a:r>
            <a:endParaRPr sz="9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1d87ef3f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91d87ef3f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800">
                <a:solidFill>
                  <a:srgbClr val="0E0E0E"/>
                </a:solidFill>
              </a:rPr>
              <a:t>From the elbow plot, we observe a steep drop in inertia as the number of clusters increases up to k = 5.</a:t>
            </a:r>
            <a:endParaRPr sz="18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800">
                <a:solidFill>
                  <a:srgbClr val="0E0E0E"/>
                </a:solidFill>
              </a:rPr>
              <a:t>Beyond this point, the curve flattens, indicating diminishing returns.</a:t>
            </a:r>
            <a:endParaRPr sz="18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800">
                <a:solidFill>
                  <a:srgbClr val="0E0E0E"/>
                </a:solidFill>
              </a:rPr>
              <a:t>Therefore, k = 5 was selected as it balances cluster compactness and interpretability.</a:t>
            </a:r>
            <a:endParaRPr sz="1800">
              <a:solidFill>
                <a:srgbClr val="0E0E0E"/>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91d87ef3f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91d87ef3f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After selecting k = 5, we analyzed the characteristics of each cluster.</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Each cluster represents a distinct type of Airbnb listing in New York City.</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Some clusters correspond to budget or low-demand listings with high availability,</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while others represent high-demand listings with frequent reviews and shorter stays.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We also observe a small cluster with very high minimum-night requirements, likely reflecting long-term or regulation-driven listings.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Overall, clustering helps us uncover natural market segments that are not visible from individual features alone.</a:t>
            </a:r>
            <a:endParaRPr sz="1400">
              <a:solidFill>
                <a:srgbClr val="0E0E0E"/>
              </a:solidFill>
            </a:endParaRPr>
          </a:p>
          <a:p>
            <a:pPr indent="0" lvl="0" marL="0" rtl="0" algn="l">
              <a:spcBef>
                <a:spcPts val="0"/>
              </a:spcBef>
              <a:spcAft>
                <a:spcPts val="0"/>
              </a:spcAft>
              <a:buNone/>
            </a:pPr>
            <a:r>
              <a:t/>
            </a:r>
            <a:endParaRPr sz="1400">
              <a:solidFill>
                <a:srgbClr val="0E0E0E"/>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91d87ef3f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91d87ef3f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I first used linear regression as a baseline to model Airbnb prices.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While it captured some trends, its performance was limited due to the complex and non-linear nature of pricing.</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We then applied a Random Forest Regressor, which can model non-linear relationships and feature interactions.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The Random Forest significantly outperformed the linear model, achieving a higher R² and lower RMSE.</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This confirms that Airbnb pricing in NYC is driven by complex interactions rather than simple linear effects</a:t>
            </a:r>
            <a:endParaRPr sz="1400">
              <a:solidFill>
                <a:srgbClr val="0E0E0E"/>
              </a:solidFill>
            </a:endParaRPr>
          </a:p>
          <a:p>
            <a:pPr indent="0" lvl="0" marL="0" rtl="0" algn="l">
              <a:spcBef>
                <a:spcPts val="0"/>
              </a:spcBef>
              <a:spcAft>
                <a:spcPts val="0"/>
              </a:spcAft>
              <a:buNone/>
            </a:pPr>
            <a:r>
              <a:t/>
            </a:r>
            <a:endParaRPr sz="2300">
              <a:solidFill>
                <a:srgbClr val="0E0E0E"/>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1d87ef3f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91d87ef3f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To interpret the Random Forest model, we analyzed feature importance scores.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These scores indicate how much each variable contributes to reducing prediction error.</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Room type emerged as the most influential factor, especially entire homes and apartments.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Minimum nights and availability also play a major role, reflecting host pricing strategies.</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400">
                <a:solidFill>
                  <a:srgbClr val="0E0E0E"/>
                </a:solidFill>
              </a:rPr>
              <a:t>Geographic features such as latitude and longitude capture location-based pricing effects.</a:t>
            </a:r>
            <a:endParaRPr sz="1400">
              <a:solidFill>
                <a:srgbClr val="0E0E0E"/>
              </a:solidFill>
            </a:endParaRPr>
          </a:p>
          <a:p>
            <a:pPr indent="0" lvl="0" marL="139700" rtl="0" algn="l">
              <a:lnSpc>
                <a:spcPct val="115000"/>
              </a:lnSpc>
              <a:spcBef>
                <a:spcPts val="0"/>
              </a:spcBef>
              <a:spcAft>
                <a:spcPts val="0"/>
              </a:spcAft>
              <a:buNone/>
            </a:pPr>
            <a:r>
              <a:rPr lang="en-GB" sz="1400">
                <a:solidFill>
                  <a:srgbClr val="0E0E0E"/>
                </a:solidFill>
              </a:rPr>
              <a:t>Overall, the results confirm that Airbnb pricing depends on a combination of location, demand, and host behavior.</a:t>
            </a:r>
            <a:endParaRPr sz="14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400">
              <a:solidFill>
                <a:srgbClr val="0E0E0E"/>
              </a:solidFill>
            </a:endParaRPr>
          </a:p>
          <a:p>
            <a:pPr indent="0" lvl="0" marL="0" rtl="0" algn="l">
              <a:spcBef>
                <a:spcPts val="0"/>
              </a:spcBef>
              <a:spcAft>
                <a:spcPts val="0"/>
              </a:spcAft>
              <a:buNone/>
            </a:pPr>
            <a:r>
              <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91d87ef3f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91d87ef3f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300">
                <a:solidFill>
                  <a:srgbClr val="0E0E0E"/>
                </a:solidFill>
              </a:rPr>
              <a:t>To conclude, this project analyzed Airbnb pricing dynamics in New York City using data mining techniques.</a:t>
            </a:r>
            <a:endParaRPr sz="13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300">
                <a:solidFill>
                  <a:srgbClr val="0E0E0E"/>
                </a:solidFill>
              </a:rPr>
              <a:t>Exploratory analysis and clustering revealed distinct market segments among listings.</a:t>
            </a:r>
            <a:endParaRPr sz="13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300">
                <a:solidFill>
                  <a:srgbClr val="0E0E0E"/>
                </a:solidFill>
              </a:rPr>
              <a:t>Regression results showed that non-linear models, particularly Random Forests, significantly outperform linear approaches.</a:t>
            </a:r>
            <a:endParaRPr sz="13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300">
                <a:solidFill>
                  <a:srgbClr val="0E0E0E"/>
                </a:solidFill>
              </a:rPr>
              <a:t>Feature importance analysis further highlighted that pricing is influenced by a combination of location, room type, and host strategies.</a:t>
            </a:r>
            <a:endParaRPr sz="13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300">
                <a:solidFill>
                  <a:srgbClr val="0E0E0E"/>
                </a:solidFill>
              </a:rPr>
              <a:t>Overall, this project demonstrates how data mining can be used to extract meaningful insights from real-world datasets</a:t>
            </a:r>
            <a:endParaRPr sz="1300">
              <a:solidFill>
                <a:srgbClr val="0E0E0E"/>
              </a:solidFill>
            </a:endParaRPr>
          </a:p>
          <a:p>
            <a:pPr indent="0" lvl="0" marL="0" rtl="0" algn="l">
              <a:spcBef>
                <a:spcPts val="0"/>
              </a:spcBef>
              <a:spcAft>
                <a:spcPts val="0"/>
              </a:spcAft>
              <a:buNone/>
            </a:pPr>
            <a:r>
              <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91d87ef3f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91d87ef3f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b0fc45018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b0fc45018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GB" sz="1050">
                <a:solidFill>
                  <a:srgbClr val="0E0E0E"/>
                </a:solidFill>
              </a:rPr>
              <a:t>Airbnb pricing in NYC impacts hosts, guests, and policymakers, making it an important real-world problem to study.</a:t>
            </a:r>
            <a:endParaRPr sz="1050">
              <a:solidFill>
                <a:srgbClr val="0E0E0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b0fc45018b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b0fc45018b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0E0E0E"/>
                </a:solidFill>
              </a:rPr>
              <a:t>The challenge is modeling Airbnb prices when multiple factors interact in complex, non-linear ways.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b1018383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b1018383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This project is structured around four main objectives.</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First, I explore Airbnb pricing patterns in New York City using exploratory data analysis to understand distributions, variations, and key trends.</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Second, I segment listings into meaningful groups using clustering techniques, which helps identify different types of Airbnb listings in the market.</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Third, I build regression models to predict listing prices and compare a linear baseline with a non-linear model.</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Finally, I interpret model performance and feature importance to understand the key drivers of Airbnb pricing.</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Together, these steps form a complete data mining pipeline from exploration to interpretation.</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b10183839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10183839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GB" sz="1050">
                <a:solidFill>
                  <a:srgbClr val="0E0E0E"/>
                </a:solidFill>
              </a:rPr>
              <a:t>The dataset used in this project comes from Inside Airbnb and contains detailed information on Airbnb listings across all five boroughs of New York City.</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b1018383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b1018383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After preprocessing and cleaning, we retained approximately twenty-one thousand listings. Each row represents a single Airbnb listing, with features related to location, room type, availability, review activity, and host behavior.</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1050">
                <a:solidFill>
                  <a:srgbClr val="0E0E0E"/>
                </a:solidFill>
              </a:rPr>
              <a:t>The target variable is price, which was log-transformed to reduce skewness and stabilize variance for modeling. This dataset provides a realistic and diverse view of the NYC Airbnb market.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b10183839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b10183839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b10183839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b10183839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The price distribution is highly right-skewed with extreme outliers. A logarithmic transformation was applied to the target variable to stabilize variance and improve regression model performance.</a:t>
            </a:r>
            <a:endParaRPr sz="1200">
              <a:solidFill>
                <a:schemeClr val="dk1"/>
              </a:solidFill>
              <a:latin typeface="Open Sans"/>
              <a:ea typeface="Open Sans"/>
              <a:cs typeface="Open Sans"/>
              <a:sym typeface="Open Sans"/>
            </a:endParaRPr>
          </a:p>
          <a:p>
            <a:pPr indent="0" lvl="0" marL="0" rtl="0" algn="l">
              <a:spcBef>
                <a:spcPts val="1200"/>
              </a:spcBef>
              <a:spcAft>
                <a:spcPts val="0"/>
              </a:spcAft>
              <a:buNone/>
            </a:pPr>
            <a:r>
              <a:rPr lang="en-GB" sz="1200"/>
              <a:t>The IQR-based bounds on the log-transformed price correspond approximately to listings priced between USD 16 and USD 1,500 in the original price scale. This range is reasonable for the New York City Airbnb market. Prices below this range are likely to represent data errors, inactive listings, or non-meaningful entries, while prices above this range correspond to luxury or atypical properties that are not representative of the majority of listings.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91d87ef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91d87ef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This histogram shows the distribution of log-transformed Airbnb prices.</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As discussed earlier, raw prices were heavily right-skewed.</a:t>
            </a:r>
            <a:endParaRPr sz="9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GB" sz="900">
                <a:solidFill>
                  <a:srgbClr val="0E0E0E"/>
                </a:solidFill>
              </a:rPr>
              <a:t>The log transformation reduces skewness and variance, making the data more suitable for clustering and regression models.</a:t>
            </a:r>
            <a:endParaRPr sz="9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311700" y="644800"/>
            <a:ext cx="37122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latin typeface="Open Sans"/>
                <a:ea typeface="Open Sans"/>
                <a:cs typeface="Open Sans"/>
                <a:sym typeface="Open Sans"/>
              </a:rPr>
              <a:t>Analyzing Airbnb Pricing Dynamics in New york City</a:t>
            </a:r>
            <a:endParaRPr>
              <a:latin typeface="Open Sans"/>
              <a:ea typeface="Open Sans"/>
              <a:cs typeface="Open Sans"/>
              <a:sym typeface="Open Sans"/>
            </a:endParaRPr>
          </a:p>
        </p:txBody>
      </p:sp>
      <p:sp>
        <p:nvSpPr>
          <p:cNvPr id="63" name="Google Shape;63;p13"/>
          <p:cNvSpPr txBox="1"/>
          <p:nvPr>
            <p:ph idx="1" type="body"/>
          </p:nvPr>
        </p:nvSpPr>
        <p:spPr>
          <a:xfrm>
            <a:off x="311700" y="13113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Clustering and Regression Analysis</a:t>
            </a:r>
            <a:endParaRPr/>
          </a:p>
        </p:txBody>
      </p:sp>
      <p:sp>
        <p:nvSpPr>
          <p:cNvPr id="64" name="Google Shape;64;p13"/>
          <p:cNvSpPr txBox="1"/>
          <p:nvPr/>
        </p:nvSpPr>
        <p:spPr>
          <a:xfrm>
            <a:off x="278550" y="1740925"/>
            <a:ext cx="2874300" cy="12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434343"/>
                </a:solidFill>
              </a:rPr>
              <a:t>Abrar Altaf Lone</a:t>
            </a:r>
            <a:endParaRPr b="1" sz="1600">
              <a:solidFill>
                <a:srgbClr val="434343"/>
              </a:solidFill>
            </a:endParaRPr>
          </a:p>
          <a:p>
            <a:pPr indent="0" lvl="0" marL="0" rtl="0" algn="l">
              <a:spcBef>
                <a:spcPts val="0"/>
              </a:spcBef>
              <a:spcAft>
                <a:spcPts val="0"/>
              </a:spcAft>
              <a:buNone/>
            </a:pPr>
            <a:r>
              <a:rPr lang="en-GB" sz="1600">
                <a:solidFill>
                  <a:srgbClr val="434343"/>
                </a:solidFill>
              </a:rPr>
              <a:t>Data Mining Fall 2025 72958</a:t>
            </a:r>
            <a:endParaRPr sz="1600">
              <a:solidFill>
                <a:srgbClr val="434343"/>
              </a:solidFill>
            </a:endParaRPr>
          </a:p>
          <a:p>
            <a:pPr indent="0" lvl="0" marL="0" rtl="0" algn="l">
              <a:spcBef>
                <a:spcPts val="0"/>
              </a:spcBef>
              <a:spcAft>
                <a:spcPts val="0"/>
              </a:spcAft>
              <a:buNone/>
            </a:pPr>
            <a:r>
              <a:rPr lang="en-GB" sz="1600">
                <a:solidFill>
                  <a:srgbClr val="434343"/>
                </a:solidFill>
              </a:rPr>
              <a:t>MS in Data Science</a:t>
            </a:r>
            <a:endParaRPr sz="1600">
              <a:solidFill>
                <a:srgbClr val="434343"/>
              </a:solidFill>
            </a:endParaRPr>
          </a:p>
          <a:p>
            <a:pPr indent="0" lvl="0" marL="0" rtl="0" algn="l">
              <a:spcBef>
                <a:spcPts val="0"/>
              </a:spcBef>
              <a:spcAft>
                <a:spcPts val="0"/>
              </a:spcAft>
              <a:buNone/>
            </a:pPr>
            <a:r>
              <a:rPr lang="en-GB" sz="1600">
                <a:solidFill>
                  <a:srgbClr val="434343"/>
                </a:solidFill>
              </a:rPr>
              <a:t>Pace University</a:t>
            </a:r>
            <a:endParaRPr sz="1600">
              <a:solidFill>
                <a:srgbClr val="434343"/>
              </a:solidFill>
            </a:endParaRPr>
          </a:p>
          <a:p>
            <a:pPr indent="0" lvl="0" marL="0" rtl="0" algn="l">
              <a:spcBef>
                <a:spcPts val="0"/>
              </a:spcBef>
              <a:spcAft>
                <a:spcPts val="0"/>
              </a:spcAft>
              <a:buNone/>
            </a:pPr>
            <a:r>
              <a:rPr lang="en-GB" sz="1600">
                <a:solidFill>
                  <a:srgbClr val="434343"/>
                </a:solidFill>
              </a:rPr>
              <a:t>Dec 16 2025</a:t>
            </a:r>
            <a:endParaRPr sz="16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Price by borough</a:t>
            </a:r>
            <a:endParaRPr/>
          </a:p>
        </p:txBody>
      </p:sp>
      <p:sp>
        <p:nvSpPr>
          <p:cNvPr id="143" name="Google Shape;143;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2" title="price_by_borough.png"/>
          <p:cNvPicPr preferRelativeResize="0"/>
          <p:nvPr/>
        </p:nvPicPr>
        <p:blipFill>
          <a:blip r:embed="rId3">
            <a:alphaModFix/>
          </a:blip>
          <a:stretch>
            <a:fillRect/>
          </a:stretch>
        </p:blipFill>
        <p:spPr>
          <a:xfrm>
            <a:off x="2752588" y="1274863"/>
            <a:ext cx="3458376" cy="2593775"/>
          </a:xfrm>
          <a:prstGeom prst="rect">
            <a:avLst/>
          </a:prstGeom>
          <a:noFill/>
          <a:ln>
            <a:noFill/>
          </a:ln>
        </p:spPr>
      </p:pic>
      <p:sp>
        <p:nvSpPr>
          <p:cNvPr id="145" name="Google Shape;145;p22"/>
          <p:cNvSpPr txBox="1"/>
          <p:nvPr/>
        </p:nvSpPr>
        <p:spPr>
          <a:xfrm>
            <a:off x="2849988" y="3936100"/>
            <a:ext cx="3444000" cy="466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Economica"/>
              <a:buChar char="●"/>
            </a:pPr>
            <a:r>
              <a:rPr lang="en-GB" sz="1200">
                <a:solidFill>
                  <a:schemeClr val="dk1"/>
                </a:solidFill>
                <a:latin typeface="Economica"/>
                <a:ea typeface="Economica"/>
                <a:cs typeface="Economica"/>
                <a:sym typeface="Economica"/>
              </a:rPr>
              <a:t>Manhattan shows highest median prices</a:t>
            </a:r>
            <a:endParaRPr sz="1200">
              <a:solidFill>
                <a:schemeClr val="dk1"/>
              </a:solidFill>
              <a:latin typeface="Economica"/>
              <a:ea typeface="Economica"/>
              <a:cs typeface="Economica"/>
              <a:sym typeface="Economica"/>
            </a:endParaRPr>
          </a:p>
          <a:p>
            <a:pPr indent="-304800" lvl="0" marL="457200" rtl="0" algn="l">
              <a:lnSpc>
                <a:spcPct val="115000"/>
              </a:lnSpc>
              <a:spcBef>
                <a:spcPts val="0"/>
              </a:spcBef>
              <a:spcAft>
                <a:spcPts val="0"/>
              </a:spcAft>
              <a:buClr>
                <a:schemeClr val="dk1"/>
              </a:buClr>
              <a:buSzPts val="1200"/>
              <a:buFont typeface="Economica"/>
              <a:buChar char="●"/>
            </a:pPr>
            <a:r>
              <a:rPr lang="en-GB" sz="1200">
                <a:solidFill>
                  <a:schemeClr val="dk1"/>
                </a:solidFill>
                <a:latin typeface="Economica"/>
                <a:ea typeface="Economica"/>
                <a:cs typeface="Economica"/>
                <a:sym typeface="Economica"/>
              </a:rPr>
              <a:t>Bronx has lowest median prices</a:t>
            </a:r>
            <a:br>
              <a:rPr lang="en-GB" sz="1200">
                <a:solidFill>
                  <a:schemeClr val="dk1"/>
                </a:solidFill>
                <a:latin typeface="Economica"/>
                <a:ea typeface="Economica"/>
                <a:cs typeface="Economica"/>
                <a:sym typeface="Economica"/>
              </a:rPr>
            </a:br>
            <a:endParaRPr sz="1200">
              <a:solidFill>
                <a:schemeClr val="dk1"/>
              </a:solidFill>
              <a:latin typeface="Economica"/>
              <a:ea typeface="Economica"/>
              <a:cs typeface="Economica"/>
              <a:sym typeface="Economica"/>
            </a:endParaRPr>
          </a:p>
          <a:p>
            <a:pPr indent="0" lvl="0" marL="457200" rtl="0" algn="l">
              <a:spcBef>
                <a:spcPts val="1200"/>
              </a:spcBef>
              <a:spcAft>
                <a:spcPts val="0"/>
              </a:spcAft>
              <a:buNone/>
            </a:pPr>
            <a:r>
              <a:t/>
            </a:r>
            <a:endParaRPr sz="1200">
              <a:solidFill>
                <a:schemeClr val="dk1"/>
              </a:solidFill>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Price by room type</a:t>
            </a:r>
            <a:endParaRPr/>
          </a:p>
        </p:txBody>
      </p:sp>
      <p:sp>
        <p:nvSpPr>
          <p:cNvPr id="151" name="Google Shape;151;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2" name="Google Shape;152;p23"/>
          <p:cNvSpPr txBox="1"/>
          <p:nvPr/>
        </p:nvSpPr>
        <p:spPr>
          <a:xfrm>
            <a:off x="2948763" y="3969350"/>
            <a:ext cx="3444000" cy="466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Economica"/>
              <a:buChar char="●"/>
            </a:pPr>
            <a:r>
              <a:rPr lang="en-GB" sz="1200">
                <a:solidFill>
                  <a:schemeClr val="dk1"/>
                </a:solidFill>
                <a:latin typeface="Economica"/>
                <a:ea typeface="Economica"/>
                <a:cs typeface="Economica"/>
                <a:sym typeface="Economica"/>
              </a:rPr>
              <a:t>Entire homes &amp; hotel rooms 		   higher prices</a:t>
            </a:r>
            <a:endParaRPr sz="1200">
              <a:solidFill>
                <a:schemeClr val="dk1"/>
              </a:solidFill>
              <a:latin typeface="Economica"/>
              <a:ea typeface="Economica"/>
              <a:cs typeface="Economica"/>
              <a:sym typeface="Economica"/>
            </a:endParaRPr>
          </a:p>
          <a:p>
            <a:pPr indent="-304800" lvl="0" marL="457200" rtl="0" algn="l">
              <a:lnSpc>
                <a:spcPct val="115000"/>
              </a:lnSpc>
              <a:spcBef>
                <a:spcPts val="0"/>
              </a:spcBef>
              <a:spcAft>
                <a:spcPts val="0"/>
              </a:spcAft>
              <a:buClr>
                <a:schemeClr val="dk1"/>
              </a:buClr>
              <a:buSzPts val="1200"/>
              <a:buFont typeface="Economica"/>
              <a:buChar char="●"/>
            </a:pPr>
            <a:r>
              <a:rPr lang="en-GB" sz="1200">
                <a:solidFill>
                  <a:schemeClr val="dk1"/>
                </a:solidFill>
                <a:latin typeface="Economica"/>
                <a:ea typeface="Economica"/>
                <a:cs typeface="Economica"/>
                <a:sym typeface="Economica"/>
              </a:rPr>
              <a:t>Shared rooms 	        lowest prices</a:t>
            </a:r>
            <a:br>
              <a:rPr lang="en-GB" sz="1200">
                <a:solidFill>
                  <a:schemeClr val="dk1"/>
                </a:solidFill>
                <a:latin typeface="Economica"/>
                <a:ea typeface="Economica"/>
                <a:cs typeface="Economica"/>
                <a:sym typeface="Economica"/>
              </a:rPr>
            </a:br>
            <a:endParaRPr sz="1200">
              <a:solidFill>
                <a:schemeClr val="dk1"/>
              </a:solidFill>
              <a:latin typeface="Economica"/>
              <a:ea typeface="Economica"/>
              <a:cs typeface="Economica"/>
              <a:sym typeface="Economica"/>
            </a:endParaRPr>
          </a:p>
          <a:p>
            <a:pPr indent="0" lvl="0" marL="457200" rtl="0" algn="l">
              <a:spcBef>
                <a:spcPts val="1200"/>
              </a:spcBef>
              <a:spcAft>
                <a:spcPts val="0"/>
              </a:spcAft>
              <a:buNone/>
            </a:pPr>
            <a:r>
              <a:t/>
            </a:r>
            <a:endParaRPr sz="1200">
              <a:solidFill>
                <a:schemeClr val="dk1"/>
              </a:solidFill>
              <a:latin typeface="Economica"/>
              <a:ea typeface="Economica"/>
              <a:cs typeface="Economica"/>
              <a:sym typeface="Economica"/>
            </a:endParaRPr>
          </a:p>
        </p:txBody>
      </p:sp>
      <p:pic>
        <p:nvPicPr>
          <p:cNvPr id="153" name="Google Shape;153;p23" title="price_by_room_type.png"/>
          <p:cNvPicPr preferRelativeResize="0"/>
          <p:nvPr/>
        </p:nvPicPr>
        <p:blipFill>
          <a:blip r:embed="rId3">
            <a:alphaModFix/>
          </a:blip>
          <a:stretch>
            <a:fillRect/>
          </a:stretch>
        </p:blipFill>
        <p:spPr>
          <a:xfrm>
            <a:off x="2911175" y="1322975"/>
            <a:ext cx="3233966" cy="2425489"/>
          </a:xfrm>
          <a:prstGeom prst="rect">
            <a:avLst/>
          </a:prstGeom>
          <a:noFill/>
          <a:ln>
            <a:noFill/>
          </a:ln>
        </p:spPr>
      </p:pic>
      <p:sp>
        <p:nvSpPr>
          <p:cNvPr id="154" name="Google Shape;154;p23"/>
          <p:cNvSpPr/>
          <p:nvPr/>
        </p:nvSpPr>
        <p:spPr>
          <a:xfrm>
            <a:off x="4926125" y="4099800"/>
            <a:ext cx="293400" cy="12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5" name="Google Shape;155;p23"/>
          <p:cNvSpPr/>
          <p:nvPr/>
        </p:nvSpPr>
        <p:spPr>
          <a:xfrm>
            <a:off x="4278600" y="4315250"/>
            <a:ext cx="293400" cy="12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Correlation Analysis</a:t>
            </a:r>
            <a:endParaRPr/>
          </a:p>
        </p:txBody>
      </p:sp>
      <p:sp>
        <p:nvSpPr>
          <p:cNvPr id="161" name="Google Shape;161;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GB"/>
              <a:t>Weak linear correlations</a:t>
            </a:r>
            <a:endParaRPr/>
          </a:p>
          <a:p>
            <a:pPr indent="-342900" lvl="0" marL="457200" rtl="0" algn="l">
              <a:lnSpc>
                <a:spcPct val="200000"/>
              </a:lnSpc>
              <a:spcBef>
                <a:spcPts val="0"/>
              </a:spcBef>
              <a:spcAft>
                <a:spcPts val="0"/>
              </a:spcAft>
              <a:buSzPts val="1800"/>
              <a:buChar char="●"/>
            </a:pPr>
            <a:r>
              <a:rPr lang="en-GB"/>
              <a:t>Suggest non-linear modeling</a:t>
            </a:r>
            <a:endParaRPr/>
          </a:p>
        </p:txBody>
      </p:sp>
      <p:pic>
        <p:nvPicPr>
          <p:cNvPr id="162" name="Google Shape;162;p24" title="correlation_matrix.png"/>
          <p:cNvPicPr preferRelativeResize="0"/>
          <p:nvPr/>
        </p:nvPicPr>
        <p:blipFill>
          <a:blip r:embed="rId3">
            <a:alphaModFix/>
          </a:blip>
          <a:stretch>
            <a:fillRect/>
          </a:stretch>
        </p:blipFill>
        <p:spPr>
          <a:xfrm>
            <a:off x="4057100" y="1225225"/>
            <a:ext cx="4775199" cy="3581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265500" y="929275"/>
            <a:ext cx="4045200" cy="1786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Clustering (Unsupervised Learning)</a:t>
            </a:r>
            <a:endParaRPr/>
          </a:p>
        </p:txBody>
      </p:sp>
      <p:sp>
        <p:nvSpPr>
          <p:cNvPr id="168" name="Google Shape;168;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69" name="Google Shape;169;p25"/>
          <p:cNvSpPr txBox="1"/>
          <p:nvPr>
            <p:ph idx="1" type="subTitle"/>
          </p:nvPr>
        </p:nvSpPr>
        <p:spPr>
          <a:xfrm>
            <a:off x="265500" y="3146026"/>
            <a:ext cx="4045200" cy="1574100"/>
          </a:xfrm>
          <a:prstGeom prst="rect">
            <a:avLst/>
          </a:prstGeom>
        </p:spPr>
        <p:txBody>
          <a:bodyPr anchorCtr="0" anchor="t" bIns="91425" lIns="91425" spcFirstLastPara="1" rIns="91425" wrap="square" tIns="91425">
            <a:normAutofit fontScale="62500"/>
          </a:bodyPr>
          <a:lstStyle/>
          <a:p>
            <a:pPr indent="-291306"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 Goal: Identify natural segments among Airbnb listings</a:t>
            </a:r>
            <a:endParaRPr sz="1580">
              <a:latin typeface="Open Sans"/>
              <a:ea typeface="Open Sans"/>
              <a:cs typeface="Open Sans"/>
              <a:sym typeface="Open Sans"/>
            </a:endParaRPr>
          </a:p>
          <a:p>
            <a:pPr indent="-291306"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 Method: K-Means clustering on standardized numeric features</a:t>
            </a:r>
            <a:endParaRPr sz="1580">
              <a:latin typeface="Open Sans"/>
              <a:ea typeface="Open Sans"/>
              <a:cs typeface="Open Sans"/>
              <a:sym typeface="Open Sans"/>
            </a:endParaRPr>
          </a:p>
          <a:p>
            <a:pPr indent="-291306"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Number of clusters selected using Elbow Method</a:t>
            </a:r>
            <a:endParaRPr sz="1580">
              <a:latin typeface="Open Sans"/>
              <a:ea typeface="Open Sans"/>
              <a:cs typeface="Open Sans"/>
              <a:sym typeface="Open Sans"/>
            </a:endParaRPr>
          </a:p>
          <a:p>
            <a:pPr indent="-291306"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Optimal k = 5 (diminishing returns beyond this point)</a:t>
            </a:r>
            <a:endParaRPr sz="1580">
              <a:latin typeface="Open Sans"/>
              <a:ea typeface="Open Sans"/>
              <a:cs typeface="Open Sans"/>
              <a:sym typeface="Open Sans"/>
            </a:endParaRPr>
          </a:p>
          <a:p>
            <a:pPr indent="0" lvl="0" marL="457200" rtl="0" algn="l">
              <a:lnSpc>
                <a:spcPct val="150000"/>
              </a:lnSpc>
              <a:spcBef>
                <a:spcPts val="0"/>
              </a:spcBef>
              <a:spcAft>
                <a:spcPts val="0"/>
              </a:spcAft>
              <a:buNone/>
            </a:pPr>
            <a:r>
              <a:t/>
            </a:r>
            <a:endParaRPr sz="1580">
              <a:latin typeface="Open Sans"/>
              <a:ea typeface="Open Sans"/>
              <a:cs typeface="Open Sans"/>
              <a:sym typeface="Open Sans"/>
            </a:endParaRPr>
          </a:p>
        </p:txBody>
      </p:sp>
      <p:pic>
        <p:nvPicPr>
          <p:cNvPr id="170" name="Google Shape;170;p25" title="elbow_method.png"/>
          <p:cNvPicPr preferRelativeResize="0"/>
          <p:nvPr/>
        </p:nvPicPr>
        <p:blipFill>
          <a:blip r:embed="rId3">
            <a:alphaModFix/>
          </a:blip>
          <a:stretch>
            <a:fillRect/>
          </a:stretch>
        </p:blipFill>
        <p:spPr>
          <a:xfrm>
            <a:off x="4984625" y="1678313"/>
            <a:ext cx="3837000" cy="27409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285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Cluster Summary Statistics</a:t>
            </a:r>
            <a:endParaRPr/>
          </a:p>
        </p:txBody>
      </p:sp>
      <p:sp>
        <p:nvSpPr>
          <p:cNvPr id="176" name="Google Shape;176;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77" name="Google Shape;177;p26"/>
          <p:cNvGraphicFramePr/>
          <p:nvPr/>
        </p:nvGraphicFramePr>
        <p:xfrm>
          <a:off x="1034225" y="1225225"/>
          <a:ext cx="3000000" cy="3000000"/>
        </p:xfrm>
        <a:graphic>
          <a:graphicData uri="http://schemas.openxmlformats.org/drawingml/2006/table">
            <a:tbl>
              <a:tblPr>
                <a:noFill/>
                <a:tableStyleId>{E000B324-66CF-4C48-8378-727EBAB2AA71}</a:tableStyleId>
              </a:tblPr>
              <a:tblGrid>
                <a:gridCol w="774600"/>
                <a:gridCol w="664800"/>
                <a:gridCol w="1333625"/>
                <a:gridCol w="1074075"/>
                <a:gridCol w="1014200"/>
                <a:gridCol w="1014175"/>
                <a:gridCol w="1363575"/>
              </a:tblGrid>
              <a:tr h="381000">
                <a:tc>
                  <a:txBody>
                    <a:bodyPr/>
                    <a:lstStyle/>
                    <a:p>
                      <a:pPr indent="0" lvl="0" marL="0" rtl="0" algn="ctr">
                        <a:lnSpc>
                          <a:spcPct val="100000"/>
                        </a:lnSpc>
                        <a:spcBef>
                          <a:spcPts val="0"/>
                        </a:spcBef>
                        <a:spcAft>
                          <a:spcPts val="0"/>
                        </a:spcAft>
                        <a:buNone/>
                      </a:pPr>
                      <a:r>
                        <a:rPr b="1" lang="en-GB" sz="1300"/>
                        <a:t>Cluster</a:t>
                      </a:r>
                      <a:endParaRPr b="1" sz="1300"/>
                    </a:p>
                  </a:txBody>
                  <a:tcPr marT="91425" marB="91425" marR="91425" marL="91425" anchor="ctr"/>
                </a:tc>
                <a:tc>
                  <a:txBody>
                    <a:bodyPr/>
                    <a:lstStyle/>
                    <a:p>
                      <a:pPr indent="0" lvl="0" marL="0" rtl="0" algn="ctr">
                        <a:lnSpc>
                          <a:spcPct val="100000"/>
                        </a:lnSpc>
                        <a:spcBef>
                          <a:spcPts val="0"/>
                        </a:spcBef>
                        <a:spcAft>
                          <a:spcPts val="0"/>
                        </a:spcAft>
                        <a:buNone/>
                      </a:pPr>
                      <a:r>
                        <a:rPr b="1" lang="en-GB" sz="1300"/>
                        <a:t>Size</a:t>
                      </a:r>
                      <a:endParaRPr b="1" sz="1300"/>
                    </a:p>
                  </a:txBody>
                  <a:tcPr marT="91425" marB="91425" marR="91425" marL="91425" anchor="ctr"/>
                </a:tc>
                <a:tc>
                  <a:txBody>
                    <a:bodyPr/>
                    <a:lstStyle/>
                    <a:p>
                      <a:pPr indent="0" lvl="0" marL="0" rtl="0" algn="ctr">
                        <a:lnSpc>
                          <a:spcPct val="100000"/>
                        </a:lnSpc>
                        <a:spcBef>
                          <a:spcPts val="0"/>
                        </a:spcBef>
                        <a:spcAft>
                          <a:spcPts val="0"/>
                        </a:spcAft>
                        <a:buNone/>
                      </a:pPr>
                      <a:r>
                        <a:rPr b="1" lang="en-GB"/>
                        <a:t>Avg Log Price</a:t>
                      </a:r>
                      <a:endParaRPr b="1"/>
                    </a:p>
                  </a:txBody>
                  <a:tcPr marT="91425" marB="91425" marR="91425" marL="91425" anchor="ctr"/>
                </a:tc>
                <a:tc>
                  <a:txBody>
                    <a:bodyPr/>
                    <a:lstStyle/>
                    <a:p>
                      <a:pPr indent="0" lvl="0" marL="0" rtl="0" algn="ctr">
                        <a:lnSpc>
                          <a:spcPct val="100000"/>
                        </a:lnSpc>
                        <a:spcBef>
                          <a:spcPts val="0"/>
                        </a:spcBef>
                        <a:spcAft>
                          <a:spcPts val="0"/>
                        </a:spcAft>
                        <a:buNone/>
                      </a:pPr>
                      <a:r>
                        <a:rPr b="1" lang="en-GB"/>
                        <a:t>Avg Min Nights</a:t>
                      </a:r>
                      <a:endParaRPr b="1"/>
                    </a:p>
                  </a:txBody>
                  <a:tcPr marT="91425" marB="91425" marR="91425" marL="91425" anchor="ctr"/>
                </a:tc>
                <a:tc>
                  <a:txBody>
                    <a:bodyPr/>
                    <a:lstStyle/>
                    <a:p>
                      <a:pPr indent="0" lvl="0" marL="0" rtl="0" algn="ctr">
                        <a:lnSpc>
                          <a:spcPct val="100000"/>
                        </a:lnSpc>
                        <a:spcBef>
                          <a:spcPts val="0"/>
                        </a:spcBef>
                        <a:spcAft>
                          <a:spcPts val="0"/>
                        </a:spcAft>
                        <a:buNone/>
                      </a:pPr>
                      <a:r>
                        <a:rPr b="1" lang="en-GB"/>
                        <a:t>Avg Reviews</a:t>
                      </a:r>
                      <a:endParaRPr b="1"/>
                    </a:p>
                  </a:txBody>
                  <a:tcPr marT="91425" marB="91425" marR="91425" marL="91425" anchor="ctr"/>
                </a:tc>
                <a:tc>
                  <a:txBody>
                    <a:bodyPr/>
                    <a:lstStyle/>
                    <a:p>
                      <a:pPr indent="0" lvl="0" marL="0" rtl="0" algn="ctr">
                        <a:lnSpc>
                          <a:spcPct val="100000"/>
                        </a:lnSpc>
                        <a:spcBef>
                          <a:spcPts val="0"/>
                        </a:spcBef>
                        <a:spcAft>
                          <a:spcPts val="0"/>
                        </a:spcAft>
                        <a:buNone/>
                      </a:pPr>
                      <a:r>
                        <a:rPr b="1" lang="en-GB"/>
                        <a:t>Avg Reviews/Month</a:t>
                      </a:r>
                      <a:endParaRPr b="1"/>
                    </a:p>
                  </a:txBody>
                  <a:tcPr marT="91425" marB="91425" marR="91425" marL="91425" anchor="ctr"/>
                </a:tc>
                <a:tc>
                  <a:txBody>
                    <a:bodyPr/>
                    <a:lstStyle/>
                    <a:p>
                      <a:pPr indent="0" lvl="0" marL="0" rtl="0" algn="ctr">
                        <a:lnSpc>
                          <a:spcPct val="100000"/>
                        </a:lnSpc>
                        <a:spcBef>
                          <a:spcPts val="0"/>
                        </a:spcBef>
                        <a:spcAft>
                          <a:spcPts val="0"/>
                        </a:spcAft>
                        <a:buNone/>
                      </a:pPr>
                      <a:r>
                        <a:rPr b="1" lang="en-GB"/>
                        <a:t>Avg Availability</a:t>
                      </a:r>
                      <a:endParaRPr b="1"/>
                    </a:p>
                  </a:txBody>
                  <a:tcPr marT="91425" marB="91425" marR="91425" marL="91425" anchor="ctr"/>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1029</a:t>
                      </a:r>
                      <a:endParaRPr/>
                    </a:p>
                  </a:txBody>
                  <a:tcPr marT="91425" marB="91425" marR="91425" marL="91425"/>
                </a:tc>
                <a:tc>
                  <a:txBody>
                    <a:bodyPr/>
                    <a:lstStyle/>
                    <a:p>
                      <a:pPr indent="0" lvl="0" marL="0" rtl="0" algn="ctr">
                        <a:spcBef>
                          <a:spcPts val="0"/>
                        </a:spcBef>
                        <a:spcAft>
                          <a:spcPts val="0"/>
                        </a:spcAft>
                        <a:buNone/>
                      </a:pPr>
                      <a:r>
                        <a:rPr lang="en-GB"/>
                        <a:t>6.06</a:t>
                      </a:r>
                      <a:endParaRPr/>
                    </a:p>
                  </a:txBody>
                  <a:tcPr marT="91425" marB="91425" marR="91425" marL="91425"/>
                </a:tc>
                <a:tc>
                  <a:txBody>
                    <a:bodyPr/>
                    <a:lstStyle/>
                    <a:p>
                      <a:pPr indent="0" lvl="0" marL="0" rtl="0" algn="ctr">
                        <a:spcBef>
                          <a:spcPts val="0"/>
                        </a:spcBef>
                        <a:spcAft>
                          <a:spcPts val="0"/>
                        </a:spcAft>
                        <a:buNone/>
                      </a:pPr>
                      <a:r>
                        <a:rPr lang="en-GB"/>
                        <a:t>31.24</a:t>
                      </a:r>
                      <a:endParaRPr/>
                    </a:p>
                  </a:txBody>
                  <a:tcPr marT="91425" marB="91425" marR="91425" marL="91425"/>
                </a:tc>
                <a:tc>
                  <a:txBody>
                    <a:bodyPr/>
                    <a:lstStyle/>
                    <a:p>
                      <a:pPr indent="0" lvl="0" marL="0" rtl="0" algn="ctr">
                        <a:spcBef>
                          <a:spcPts val="0"/>
                        </a:spcBef>
                        <a:spcAft>
                          <a:spcPts val="0"/>
                        </a:spcAft>
                        <a:buNone/>
                      </a:pPr>
                      <a:r>
                        <a:rPr lang="en-GB"/>
                        <a:t>0.17</a:t>
                      </a:r>
                      <a:endParaRPr/>
                    </a:p>
                  </a:txBody>
                  <a:tcPr marT="91425" marB="91425" marR="91425" marL="91425"/>
                </a:tc>
                <a:tc>
                  <a:txBody>
                    <a:bodyPr/>
                    <a:lstStyle/>
                    <a:p>
                      <a:pPr indent="0" lvl="0" marL="0" rtl="0" algn="ctr">
                        <a:spcBef>
                          <a:spcPts val="0"/>
                        </a:spcBef>
                        <a:spcAft>
                          <a:spcPts val="0"/>
                        </a:spcAft>
                        <a:buNone/>
                      </a:pPr>
                      <a:r>
                        <a:rPr lang="en-GB"/>
                        <a:t>0.01</a:t>
                      </a:r>
                      <a:endParaRPr/>
                    </a:p>
                  </a:txBody>
                  <a:tcPr marT="91425" marB="91425" marR="91425" marL="91425"/>
                </a:tc>
                <a:tc>
                  <a:txBody>
                    <a:bodyPr/>
                    <a:lstStyle/>
                    <a:p>
                      <a:pPr indent="0" lvl="0" marL="0" rtl="0" algn="ctr">
                        <a:spcBef>
                          <a:spcPts val="0"/>
                        </a:spcBef>
                        <a:spcAft>
                          <a:spcPts val="0"/>
                        </a:spcAft>
                        <a:buNone/>
                      </a:pPr>
                      <a:r>
                        <a:rPr lang="en-GB"/>
                        <a:t>224.99</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5873</a:t>
                      </a:r>
                      <a:endParaRPr/>
                    </a:p>
                  </a:txBody>
                  <a:tcPr marT="91425" marB="91425" marR="91425" marL="91425"/>
                </a:tc>
                <a:tc>
                  <a:txBody>
                    <a:bodyPr/>
                    <a:lstStyle/>
                    <a:p>
                      <a:pPr indent="0" lvl="0" marL="0" rtl="0" algn="ctr">
                        <a:spcBef>
                          <a:spcPts val="0"/>
                        </a:spcBef>
                        <a:spcAft>
                          <a:spcPts val="0"/>
                        </a:spcAft>
                        <a:buNone/>
                      </a:pPr>
                      <a:r>
                        <a:rPr lang="en-GB"/>
                        <a:t>4.92</a:t>
                      </a:r>
                      <a:endParaRPr/>
                    </a:p>
                  </a:txBody>
                  <a:tcPr marT="91425" marB="91425" marR="91425" marL="91425"/>
                </a:tc>
                <a:tc>
                  <a:txBody>
                    <a:bodyPr/>
                    <a:lstStyle/>
                    <a:p>
                      <a:pPr indent="0" lvl="0" marL="0" rtl="0" algn="ctr">
                        <a:spcBef>
                          <a:spcPts val="0"/>
                        </a:spcBef>
                        <a:spcAft>
                          <a:spcPts val="0"/>
                        </a:spcAft>
                        <a:buNone/>
                      </a:pPr>
                      <a:r>
                        <a:rPr lang="en-GB"/>
                        <a:t>25.08</a:t>
                      </a:r>
                      <a:endParaRPr/>
                    </a:p>
                  </a:txBody>
                  <a:tcPr marT="91425" marB="91425" marR="91425" marL="91425"/>
                </a:tc>
                <a:tc>
                  <a:txBody>
                    <a:bodyPr/>
                    <a:lstStyle/>
                    <a:p>
                      <a:pPr indent="0" lvl="0" marL="0" rtl="0" algn="ctr">
                        <a:spcBef>
                          <a:spcPts val="0"/>
                        </a:spcBef>
                        <a:spcAft>
                          <a:spcPts val="0"/>
                        </a:spcAft>
                        <a:buNone/>
                      </a:pPr>
                      <a:r>
                        <a:rPr lang="en-GB"/>
                        <a:t>26.86</a:t>
                      </a:r>
                      <a:endParaRPr/>
                    </a:p>
                  </a:txBody>
                  <a:tcPr marT="91425" marB="91425" marR="91425" marL="91425"/>
                </a:tc>
                <a:tc>
                  <a:txBody>
                    <a:bodyPr/>
                    <a:lstStyle/>
                    <a:p>
                      <a:pPr indent="0" lvl="0" marL="0" rtl="0" algn="ctr">
                        <a:spcBef>
                          <a:spcPts val="0"/>
                        </a:spcBef>
                        <a:spcAft>
                          <a:spcPts val="0"/>
                        </a:spcAft>
                        <a:buNone/>
                      </a:pPr>
                      <a:r>
                        <a:rPr lang="en-GB"/>
                        <a:t>0.64</a:t>
                      </a:r>
                      <a:endParaRPr/>
                    </a:p>
                  </a:txBody>
                  <a:tcPr marT="91425" marB="91425" marR="91425" marL="91425"/>
                </a:tc>
                <a:tc>
                  <a:txBody>
                    <a:bodyPr/>
                    <a:lstStyle/>
                    <a:p>
                      <a:pPr indent="0" lvl="0" marL="0" rtl="0" algn="ctr">
                        <a:spcBef>
                          <a:spcPts val="0"/>
                        </a:spcBef>
                        <a:spcAft>
                          <a:spcPts val="0"/>
                        </a:spcAft>
                        <a:buNone/>
                      </a:pPr>
                      <a:r>
                        <a:rPr lang="en-GB"/>
                        <a:t>115.70</a:t>
                      </a:r>
                      <a:endParaRPr/>
                    </a:p>
                  </a:txBody>
                  <a:tcPr marT="91425" marB="91425" marR="91425" marL="91425"/>
                </a:tc>
              </a:tr>
              <a:tr h="381000">
                <a:tc>
                  <a:txBody>
                    <a:bodyPr/>
                    <a:lstStyle/>
                    <a:p>
                      <a:pPr indent="0" lvl="0" marL="0" rtl="0" algn="ctr">
                        <a:spcBef>
                          <a:spcPts val="0"/>
                        </a:spcBef>
                        <a:spcAft>
                          <a:spcPts val="0"/>
                        </a:spcAft>
                        <a:buNone/>
                      </a:pPr>
                      <a:r>
                        <a:rPr lang="en-GB"/>
                        <a:t>2</a:t>
                      </a:r>
                      <a:endParaRPr/>
                    </a:p>
                  </a:txBody>
                  <a:tcPr marT="91425" marB="91425" marR="91425" marL="91425"/>
                </a:tc>
                <a:tc>
                  <a:txBody>
                    <a:bodyPr/>
                    <a:lstStyle/>
                    <a:p>
                      <a:pPr indent="0" lvl="0" marL="0" rtl="0" algn="ctr">
                        <a:spcBef>
                          <a:spcPts val="0"/>
                        </a:spcBef>
                        <a:spcAft>
                          <a:spcPts val="0"/>
                        </a:spcAft>
                        <a:buNone/>
                      </a:pPr>
                      <a:r>
                        <a:rPr lang="en-GB"/>
                        <a:t>11910</a:t>
                      </a:r>
                      <a:endParaRPr/>
                    </a:p>
                  </a:txBody>
                  <a:tcPr marT="91425" marB="91425" marR="91425" marL="91425"/>
                </a:tc>
                <a:tc>
                  <a:txBody>
                    <a:bodyPr/>
                    <a:lstStyle/>
                    <a:p>
                      <a:pPr indent="0" lvl="0" marL="0" rtl="0" algn="ctr">
                        <a:spcBef>
                          <a:spcPts val="0"/>
                        </a:spcBef>
                        <a:spcAft>
                          <a:spcPts val="0"/>
                        </a:spcAft>
                        <a:buNone/>
                      </a:pPr>
                      <a:r>
                        <a:rPr lang="en-GB"/>
                        <a:t>5.00</a:t>
                      </a:r>
                      <a:endParaRPr/>
                    </a:p>
                  </a:txBody>
                  <a:tcPr marT="91425" marB="91425" marR="91425" marL="91425"/>
                </a:tc>
                <a:tc>
                  <a:txBody>
                    <a:bodyPr/>
                    <a:lstStyle/>
                    <a:p>
                      <a:pPr indent="0" lvl="0" marL="0" rtl="0" algn="ctr">
                        <a:spcBef>
                          <a:spcPts val="0"/>
                        </a:spcBef>
                        <a:spcAft>
                          <a:spcPts val="0"/>
                        </a:spcAft>
                        <a:buNone/>
                      </a:pPr>
                      <a:r>
                        <a:rPr lang="en-GB"/>
                        <a:t>28.80</a:t>
                      </a:r>
                      <a:endParaRPr/>
                    </a:p>
                  </a:txBody>
                  <a:tcPr marT="91425" marB="91425" marR="91425" marL="91425"/>
                </a:tc>
                <a:tc>
                  <a:txBody>
                    <a:bodyPr/>
                    <a:lstStyle/>
                    <a:p>
                      <a:pPr indent="0" lvl="0" marL="0" rtl="0" algn="ctr">
                        <a:spcBef>
                          <a:spcPts val="0"/>
                        </a:spcBef>
                        <a:spcAft>
                          <a:spcPts val="0"/>
                        </a:spcAft>
                        <a:buNone/>
                      </a:pPr>
                      <a:r>
                        <a:rPr lang="en-GB">
                          <a:solidFill>
                            <a:schemeClr val="dk1"/>
                          </a:solidFill>
                        </a:rPr>
                        <a:t>16.59</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GB">
                          <a:solidFill>
                            <a:schemeClr val="dk1"/>
                          </a:solidFill>
                        </a:rPr>
                        <a:t>0.38</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GB"/>
                        <a:t>321.48</a:t>
                      </a:r>
                      <a:endParaRPr/>
                    </a:p>
                  </a:txBody>
                  <a:tcPr marT="91425" marB="91425" marR="91425" marL="91425"/>
                </a:tc>
              </a:tr>
              <a:tr h="381000">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2068</a:t>
                      </a:r>
                      <a:endParaRPr/>
                    </a:p>
                  </a:txBody>
                  <a:tcPr marT="91425" marB="91425" marR="91425" marL="91425"/>
                </a:tc>
                <a:tc>
                  <a:txBody>
                    <a:bodyPr/>
                    <a:lstStyle/>
                    <a:p>
                      <a:pPr indent="0" lvl="0" marL="0" rtl="0" algn="ctr">
                        <a:spcBef>
                          <a:spcPts val="0"/>
                        </a:spcBef>
                        <a:spcAft>
                          <a:spcPts val="0"/>
                        </a:spcAft>
                        <a:buNone/>
                      </a:pPr>
                      <a:r>
                        <a:rPr lang="en-GB"/>
                        <a:t>5.22</a:t>
                      </a:r>
                      <a:endParaRPr/>
                    </a:p>
                  </a:txBody>
                  <a:tcPr marT="91425" marB="91425" marR="91425" marL="91425"/>
                </a:tc>
                <a:tc>
                  <a:txBody>
                    <a:bodyPr/>
                    <a:lstStyle/>
                    <a:p>
                      <a:pPr indent="0" lvl="0" marL="0" rtl="0" algn="ctr">
                        <a:spcBef>
                          <a:spcPts val="0"/>
                        </a:spcBef>
                        <a:spcAft>
                          <a:spcPts val="0"/>
                        </a:spcAft>
                        <a:buNone/>
                      </a:pPr>
                      <a:r>
                        <a:rPr lang="en-GB"/>
                        <a:t>9.49</a:t>
                      </a:r>
                      <a:endParaRPr/>
                    </a:p>
                  </a:txBody>
                  <a:tcPr marT="91425" marB="91425" marR="91425" marL="91425"/>
                </a:tc>
                <a:tc>
                  <a:txBody>
                    <a:bodyPr/>
                    <a:lstStyle/>
                    <a:p>
                      <a:pPr indent="0" lvl="0" marL="0" rtl="0" algn="ctr">
                        <a:spcBef>
                          <a:spcPts val="0"/>
                        </a:spcBef>
                        <a:spcAft>
                          <a:spcPts val="0"/>
                        </a:spcAft>
                        <a:buNone/>
                      </a:pPr>
                      <a:r>
                        <a:rPr lang="en-GB"/>
                        <a:t>204.43</a:t>
                      </a:r>
                      <a:endParaRPr/>
                    </a:p>
                  </a:txBody>
                  <a:tcPr marT="91425" marB="91425" marR="91425" marL="91425"/>
                </a:tc>
                <a:tc>
                  <a:txBody>
                    <a:bodyPr/>
                    <a:lstStyle/>
                    <a:p>
                      <a:pPr indent="0" lvl="0" marL="0" rtl="0" algn="ctr">
                        <a:spcBef>
                          <a:spcPts val="0"/>
                        </a:spcBef>
                        <a:spcAft>
                          <a:spcPts val="0"/>
                        </a:spcAft>
                        <a:buNone/>
                      </a:pPr>
                      <a:r>
                        <a:rPr lang="en-GB"/>
                        <a:t>4.26</a:t>
                      </a:r>
                      <a:endParaRPr/>
                    </a:p>
                  </a:txBody>
                  <a:tcPr marT="91425" marB="91425" marR="91425" marL="91425"/>
                </a:tc>
                <a:tc>
                  <a:txBody>
                    <a:bodyPr/>
                    <a:lstStyle/>
                    <a:p>
                      <a:pPr indent="0" lvl="0" marL="0" rtl="0" algn="ctr">
                        <a:spcBef>
                          <a:spcPts val="0"/>
                        </a:spcBef>
                        <a:spcAft>
                          <a:spcPts val="0"/>
                        </a:spcAft>
                        <a:buNone/>
                      </a:pPr>
                      <a:r>
                        <a:rPr lang="en-GB"/>
                        <a:t>236.69</a:t>
                      </a:r>
                      <a:endParaRPr/>
                    </a:p>
                  </a:txBody>
                  <a:tcPr marT="91425" marB="91425" marR="91425" marL="91425"/>
                </a:tc>
              </a:tr>
              <a:tr h="381000">
                <a:tc>
                  <a:txBody>
                    <a:bodyPr/>
                    <a:lstStyle/>
                    <a:p>
                      <a:pPr indent="0" lvl="0" marL="0" rtl="0" algn="ctr">
                        <a:spcBef>
                          <a:spcPts val="0"/>
                        </a:spcBef>
                        <a:spcAft>
                          <a:spcPts val="0"/>
                        </a:spcAft>
                        <a:buNone/>
                      </a:pPr>
                      <a:r>
                        <a:rPr lang="en-GB"/>
                        <a:t>4</a:t>
                      </a:r>
                      <a:endParaRPr/>
                    </a:p>
                  </a:txBody>
                  <a:tcPr marT="91425" marB="91425" marR="91425" marL="91425"/>
                </a:tc>
                <a:tc>
                  <a:txBody>
                    <a:bodyPr/>
                    <a:lstStyle/>
                    <a:p>
                      <a:pPr indent="0" lvl="0" marL="0" rtl="0" algn="ctr">
                        <a:spcBef>
                          <a:spcPts val="0"/>
                        </a:spcBef>
                        <a:spcAft>
                          <a:spcPts val="0"/>
                        </a:spcAft>
                        <a:buNone/>
                      </a:pPr>
                      <a:r>
                        <a:rPr lang="en-GB"/>
                        <a:t>54</a:t>
                      </a:r>
                      <a:endParaRPr/>
                    </a:p>
                  </a:txBody>
                  <a:tcPr marT="91425" marB="91425" marR="91425" marL="91425"/>
                </a:tc>
                <a:tc>
                  <a:txBody>
                    <a:bodyPr/>
                    <a:lstStyle/>
                    <a:p>
                      <a:pPr indent="0" lvl="0" marL="0" rtl="0" algn="ctr">
                        <a:spcBef>
                          <a:spcPts val="0"/>
                        </a:spcBef>
                        <a:spcAft>
                          <a:spcPts val="0"/>
                        </a:spcAft>
                        <a:buNone/>
                      </a:pPr>
                      <a:r>
                        <a:rPr lang="en-GB"/>
                        <a:t>5.11</a:t>
                      </a:r>
                      <a:endParaRPr/>
                    </a:p>
                  </a:txBody>
                  <a:tcPr marT="91425" marB="91425" marR="91425" marL="91425"/>
                </a:tc>
                <a:tc>
                  <a:txBody>
                    <a:bodyPr/>
                    <a:lstStyle/>
                    <a:p>
                      <a:pPr indent="0" lvl="0" marL="0" rtl="0" algn="ctr">
                        <a:spcBef>
                          <a:spcPts val="0"/>
                        </a:spcBef>
                        <a:spcAft>
                          <a:spcPts val="0"/>
                        </a:spcAft>
                        <a:buNone/>
                      </a:pPr>
                      <a:r>
                        <a:rPr lang="en-GB"/>
                        <a:t>370.93</a:t>
                      </a:r>
                      <a:endParaRPr/>
                    </a:p>
                  </a:txBody>
                  <a:tcPr marT="91425" marB="91425" marR="91425" marL="91425"/>
                </a:tc>
                <a:tc>
                  <a:txBody>
                    <a:bodyPr/>
                    <a:lstStyle/>
                    <a:p>
                      <a:pPr indent="0" lvl="0" marL="0" rtl="0" algn="ctr">
                        <a:spcBef>
                          <a:spcPts val="0"/>
                        </a:spcBef>
                        <a:spcAft>
                          <a:spcPts val="0"/>
                        </a:spcAft>
                        <a:buNone/>
                      </a:pPr>
                      <a:r>
                        <a:rPr lang="en-GB"/>
                        <a:t>17.56</a:t>
                      </a:r>
                      <a:endParaRPr/>
                    </a:p>
                  </a:txBody>
                  <a:tcPr marT="91425" marB="91425" marR="91425" marL="91425"/>
                </a:tc>
                <a:tc>
                  <a:txBody>
                    <a:bodyPr/>
                    <a:lstStyle/>
                    <a:p>
                      <a:pPr indent="0" lvl="0" marL="0" rtl="0" algn="ctr">
                        <a:spcBef>
                          <a:spcPts val="0"/>
                        </a:spcBef>
                        <a:spcAft>
                          <a:spcPts val="0"/>
                        </a:spcAft>
                        <a:buNone/>
                      </a:pPr>
                      <a:r>
                        <a:rPr lang="en-GB"/>
                        <a:t>0.18</a:t>
                      </a:r>
                      <a:endParaRPr/>
                    </a:p>
                  </a:txBody>
                  <a:tcPr marT="91425" marB="91425" marR="91425" marL="91425"/>
                </a:tc>
                <a:tc>
                  <a:txBody>
                    <a:bodyPr/>
                    <a:lstStyle/>
                    <a:p>
                      <a:pPr indent="0" lvl="0" marL="0" rtl="0" algn="ctr">
                        <a:spcBef>
                          <a:spcPts val="0"/>
                        </a:spcBef>
                        <a:spcAft>
                          <a:spcPts val="0"/>
                        </a:spcAft>
                        <a:buNone/>
                      </a:pPr>
                      <a:r>
                        <a:rPr lang="en-GB"/>
                        <a:t>302.57</a:t>
                      </a:r>
                      <a:endParaRPr/>
                    </a:p>
                  </a:txBody>
                  <a:tcPr marT="91425" marB="91425" marR="91425" marL="91425"/>
                </a:tc>
              </a:tr>
            </a:tbl>
          </a:graphicData>
        </a:graphic>
      </p:graphicFrame>
      <p:sp>
        <p:nvSpPr>
          <p:cNvPr id="178" name="Google Shape;178;p26"/>
          <p:cNvSpPr txBox="1"/>
          <p:nvPr/>
        </p:nvSpPr>
        <p:spPr>
          <a:xfrm>
            <a:off x="1039150" y="4184700"/>
            <a:ext cx="7239000" cy="831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Five distinct clusters identified</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Clusters differ by; price level, min. stay duration, review activity and availability</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Clusters represent different market segments</a:t>
            </a:r>
            <a:endParaRPr sz="12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265500" y="724200"/>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Regression Models</a:t>
            </a:r>
            <a:endParaRPr/>
          </a:p>
        </p:txBody>
      </p:sp>
      <p:sp>
        <p:nvSpPr>
          <p:cNvPr id="184" name="Google Shape;184;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85" name="Google Shape;185;p27"/>
          <p:cNvSpPr txBox="1"/>
          <p:nvPr>
            <p:ph idx="1" type="subTitle"/>
          </p:nvPr>
        </p:nvSpPr>
        <p:spPr>
          <a:xfrm>
            <a:off x="265500" y="2571750"/>
            <a:ext cx="4045200" cy="2148300"/>
          </a:xfrm>
          <a:prstGeom prst="rect">
            <a:avLst/>
          </a:prstGeom>
        </p:spPr>
        <p:txBody>
          <a:bodyPr anchorCtr="0" anchor="t" bIns="91425" lIns="91425" spcFirstLastPara="1" rIns="91425" wrap="square" tIns="91425">
            <a:normAutofit fontScale="77500" lnSpcReduction="20000"/>
          </a:bodyPr>
          <a:lstStyle/>
          <a:p>
            <a:pPr indent="-306355"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 Baseline Model: Linear Regression</a:t>
            </a:r>
            <a:endParaRPr sz="1580">
              <a:latin typeface="Open Sans"/>
              <a:ea typeface="Open Sans"/>
              <a:cs typeface="Open Sans"/>
              <a:sym typeface="Open Sans"/>
            </a:endParaRPr>
          </a:p>
          <a:p>
            <a:pPr indent="-306355"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 Advanced Model: Random Forest Regressor</a:t>
            </a:r>
            <a:endParaRPr sz="1580">
              <a:latin typeface="Open Sans"/>
              <a:ea typeface="Open Sans"/>
              <a:cs typeface="Open Sans"/>
              <a:sym typeface="Open Sans"/>
            </a:endParaRPr>
          </a:p>
          <a:p>
            <a:pPr indent="-306355"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Input features include:</a:t>
            </a:r>
            <a:endParaRPr sz="1580">
              <a:latin typeface="Open Sans"/>
              <a:ea typeface="Open Sans"/>
              <a:cs typeface="Open Sans"/>
              <a:sym typeface="Open Sans"/>
            </a:endParaRPr>
          </a:p>
          <a:p>
            <a:pPr indent="-306355" lvl="1" marL="9144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Location</a:t>
            </a:r>
            <a:endParaRPr sz="1580">
              <a:latin typeface="Open Sans"/>
              <a:ea typeface="Open Sans"/>
              <a:cs typeface="Open Sans"/>
              <a:sym typeface="Open Sans"/>
            </a:endParaRPr>
          </a:p>
          <a:p>
            <a:pPr indent="-306355" lvl="1" marL="9144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Room Type</a:t>
            </a:r>
            <a:endParaRPr sz="1580">
              <a:latin typeface="Open Sans"/>
              <a:ea typeface="Open Sans"/>
              <a:cs typeface="Open Sans"/>
              <a:sym typeface="Open Sans"/>
            </a:endParaRPr>
          </a:p>
          <a:p>
            <a:pPr indent="-306355" lvl="1" marL="9144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Availability &amp; demand indicators</a:t>
            </a:r>
            <a:endParaRPr sz="1580">
              <a:latin typeface="Open Sans"/>
              <a:ea typeface="Open Sans"/>
              <a:cs typeface="Open Sans"/>
              <a:sym typeface="Open Sans"/>
            </a:endParaRPr>
          </a:p>
          <a:p>
            <a:pPr indent="-306355" lvl="0" marL="457200" rtl="0" algn="l">
              <a:lnSpc>
                <a:spcPct val="150000"/>
              </a:lnSpc>
              <a:spcBef>
                <a:spcPts val="0"/>
              </a:spcBef>
              <a:spcAft>
                <a:spcPts val="0"/>
              </a:spcAft>
              <a:buSzPct val="100000"/>
              <a:buFont typeface="Open Sans"/>
              <a:buChar char="●"/>
            </a:pPr>
            <a:r>
              <a:rPr lang="en-GB" sz="1580">
                <a:latin typeface="Open Sans"/>
                <a:ea typeface="Open Sans"/>
                <a:cs typeface="Open Sans"/>
                <a:sym typeface="Open Sans"/>
              </a:rPr>
              <a:t>Target Variable: Log-transformed price</a:t>
            </a:r>
            <a:endParaRPr sz="1580">
              <a:latin typeface="Open Sans"/>
              <a:ea typeface="Open Sans"/>
              <a:cs typeface="Open Sans"/>
              <a:sym typeface="Open Sans"/>
            </a:endParaRPr>
          </a:p>
          <a:p>
            <a:pPr indent="0" lvl="0" marL="457200" rtl="0" algn="l">
              <a:lnSpc>
                <a:spcPct val="150000"/>
              </a:lnSpc>
              <a:spcBef>
                <a:spcPts val="0"/>
              </a:spcBef>
              <a:spcAft>
                <a:spcPts val="0"/>
              </a:spcAft>
              <a:buNone/>
            </a:pPr>
            <a:r>
              <a:t/>
            </a:r>
            <a:endParaRPr sz="1580">
              <a:latin typeface="Open Sans"/>
              <a:ea typeface="Open Sans"/>
              <a:cs typeface="Open Sans"/>
              <a:sym typeface="Open Sans"/>
            </a:endParaRPr>
          </a:p>
        </p:txBody>
      </p:sp>
      <p:graphicFrame>
        <p:nvGraphicFramePr>
          <p:cNvPr id="186" name="Google Shape;186;p27"/>
          <p:cNvGraphicFramePr/>
          <p:nvPr/>
        </p:nvGraphicFramePr>
        <p:xfrm>
          <a:off x="4939500" y="2571750"/>
          <a:ext cx="3000000" cy="3000000"/>
        </p:xfrm>
        <a:graphic>
          <a:graphicData uri="http://schemas.openxmlformats.org/drawingml/2006/table">
            <a:tbl>
              <a:tblPr>
                <a:noFill/>
                <a:tableStyleId>{E000B324-66CF-4C48-8378-727EBAB2AA71}</a:tableStyleId>
              </a:tblPr>
              <a:tblGrid>
                <a:gridCol w="1648350"/>
                <a:gridCol w="909650"/>
                <a:gridCol w="1279000"/>
              </a:tblGrid>
              <a:tr h="311275">
                <a:tc>
                  <a:txBody>
                    <a:bodyPr/>
                    <a:lstStyle/>
                    <a:p>
                      <a:pPr indent="0" lvl="0" marL="0" rtl="0" algn="l">
                        <a:spcBef>
                          <a:spcPts val="0"/>
                        </a:spcBef>
                        <a:spcAft>
                          <a:spcPts val="0"/>
                        </a:spcAft>
                        <a:buNone/>
                      </a:pPr>
                      <a:r>
                        <a:rPr b="1" lang="en-GB"/>
                        <a:t>Model</a:t>
                      </a:r>
                      <a:endParaRPr b="1"/>
                    </a:p>
                  </a:txBody>
                  <a:tcPr marT="91425" marB="91425" marR="91425" marL="91425"/>
                </a:tc>
                <a:tc>
                  <a:txBody>
                    <a:bodyPr/>
                    <a:lstStyle/>
                    <a:p>
                      <a:pPr indent="0" lvl="0" marL="0" rtl="0" algn="ctr">
                        <a:spcBef>
                          <a:spcPts val="0"/>
                        </a:spcBef>
                        <a:spcAft>
                          <a:spcPts val="0"/>
                        </a:spcAft>
                        <a:buNone/>
                      </a:pPr>
                      <a:r>
                        <a:rPr b="1" lang="en-GB"/>
                        <a:t>R</a:t>
                      </a:r>
                      <a:r>
                        <a:rPr b="1" baseline="30000" lang="en-GB"/>
                        <a:t>2</a:t>
                      </a:r>
                      <a:endParaRPr b="1" baseline="30000"/>
                    </a:p>
                  </a:txBody>
                  <a:tcPr marT="91425" marB="91425" marR="91425" marL="91425"/>
                </a:tc>
                <a:tc>
                  <a:txBody>
                    <a:bodyPr/>
                    <a:lstStyle/>
                    <a:p>
                      <a:pPr indent="0" lvl="0" marL="0" rtl="0" algn="ctr">
                        <a:spcBef>
                          <a:spcPts val="0"/>
                        </a:spcBef>
                        <a:spcAft>
                          <a:spcPts val="0"/>
                        </a:spcAft>
                        <a:buNone/>
                      </a:pPr>
                      <a:r>
                        <a:rPr b="1" lang="en-GB"/>
                        <a:t>RMSE ( log price)</a:t>
                      </a:r>
                      <a:endParaRPr b="1"/>
                    </a:p>
                  </a:txBody>
                  <a:tcPr marT="91425" marB="91425" marR="91425" marL="91425"/>
                </a:tc>
              </a:tr>
              <a:tr h="311275">
                <a:tc>
                  <a:txBody>
                    <a:bodyPr/>
                    <a:lstStyle/>
                    <a:p>
                      <a:pPr indent="0" lvl="0" marL="0" rtl="0" algn="l">
                        <a:spcBef>
                          <a:spcPts val="0"/>
                        </a:spcBef>
                        <a:spcAft>
                          <a:spcPts val="0"/>
                        </a:spcAft>
                        <a:buNone/>
                      </a:pPr>
                      <a:r>
                        <a:rPr lang="en-GB"/>
                        <a:t>Linear Regression</a:t>
                      </a:r>
                      <a:endParaRPr/>
                    </a:p>
                  </a:txBody>
                  <a:tcPr marT="91425" marB="91425" marR="91425" marL="91425"/>
                </a:tc>
                <a:tc>
                  <a:txBody>
                    <a:bodyPr/>
                    <a:lstStyle/>
                    <a:p>
                      <a:pPr indent="0" lvl="0" marL="0" rtl="0" algn="ctr">
                        <a:spcBef>
                          <a:spcPts val="0"/>
                        </a:spcBef>
                        <a:spcAft>
                          <a:spcPts val="0"/>
                        </a:spcAft>
                        <a:buNone/>
                      </a:pPr>
                      <a:r>
                        <a:rPr lang="en-GB"/>
                        <a:t>0.50</a:t>
                      </a:r>
                      <a:endParaRPr/>
                    </a:p>
                  </a:txBody>
                  <a:tcPr marT="91425" marB="91425" marR="91425" marL="91425"/>
                </a:tc>
                <a:tc>
                  <a:txBody>
                    <a:bodyPr/>
                    <a:lstStyle/>
                    <a:p>
                      <a:pPr indent="0" lvl="0" marL="0" rtl="0" algn="ctr">
                        <a:spcBef>
                          <a:spcPts val="0"/>
                        </a:spcBef>
                        <a:spcAft>
                          <a:spcPts val="0"/>
                        </a:spcAft>
                        <a:buNone/>
                      </a:pPr>
                      <a:r>
                        <a:rPr lang="en-GB"/>
                        <a:t>0.55</a:t>
                      </a:r>
                      <a:endParaRPr/>
                    </a:p>
                  </a:txBody>
                  <a:tcPr marT="91425" marB="91425" marR="91425" marL="91425"/>
                </a:tc>
              </a:tr>
              <a:tr h="471825">
                <a:tc>
                  <a:txBody>
                    <a:bodyPr/>
                    <a:lstStyle/>
                    <a:p>
                      <a:pPr indent="0" lvl="0" marL="0" rtl="0" algn="l">
                        <a:spcBef>
                          <a:spcPts val="0"/>
                        </a:spcBef>
                        <a:spcAft>
                          <a:spcPts val="0"/>
                        </a:spcAft>
                        <a:buNone/>
                      </a:pPr>
                      <a:r>
                        <a:rPr lang="en-GB"/>
                        <a:t>Random Forest Regressor</a:t>
                      </a:r>
                      <a:endParaRPr/>
                    </a:p>
                  </a:txBody>
                  <a:tcPr marT="91425" marB="91425" marR="91425" marL="91425"/>
                </a:tc>
                <a:tc>
                  <a:txBody>
                    <a:bodyPr/>
                    <a:lstStyle/>
                    <a:p>
                      <a:pPr indent="0" lvl="0" marL="0" rtl="0" algn="ctr">
                        <a:spcBef>
                          <a:spcPts val="0"/>
                        </a:spcBef>
                        <a:spcAft>
                          <a:spcPts val="0"/>
                        </a:spcAft>
                        <a:buNone/>
                      </a:pPr>
                      <a:r>
                        <a:rPr lang="en-GB"/>
                        <a:t>0.72</a:t>
                      </a:r>
                      <a:endParaRPr/>
                    </a:p>
                  </a:txBody>
                  <a:tcPr marT="91425" marB="91425" marR="91425" marL="91425"/>
                </a:tc>
                <a:tc>
                  <a:txBody>
                    <a:bodyPr/>
                    <a:lstStyle/>
                    <a:p>
                      <a:pPr indent="0" lvl="0" marL="0" rtl="0" algn="ctr">
                        <a:spcBef>
                          <a:spcPts val="0"/>
                        </a:spcBef>
                        <a:spcAft>
                          <a:spcPts val="0"/>
                        </a:spcAft>
                        <a:buNone/>
                      </a:pPr>
                      <a:r>
                        <a:rPr lang="en-GB"/>
                        <a:t>0.41</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265500" y="929275"/>
            <a:ext cx="4045200" cy="178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Feature Importance Analysis</a:t>
            </a:r>
            <a:endParaRPr/>
          </a:p>
        </p:txBody>
      </p:sp>
      <p:sp>
        <p:nvSpPr>
          <p:cNvPr id="192" name="Google Shape;192;p28"/>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fontScale="62500" lnSpcReduction="10000"/>
          </a:bodyPr>
          <a:lstStyle/>
          <a:p>
            <a:pPr indent="0" lvl="0" marL="0" rtl="0" algn="l">
              <a:lnSpc>
                <a:spcPct val="150000"/>
              </a:lnSpc>
              <a:spcBef>
                <a:spcPts val="0"/>
              </a:spcBef>
              <a:spcAft>
                <a:spcPts val="0"/>
              </a:spcAft>
              <a:buSzPct val="55906"/>
              <a:buNone/>
            </a:pPr>
            <a:r>
              <a:rPr lang="en-GB" sz="1820">
                <a:latin typeface="Open Sans"/>
                <a:ea typeface="Open Sans"/>
                <a:cs typeface="Open Sans"/>
                <a:sym typeface="Open Sans"/>
              </a:rPr>
              <a:t>Top Important Features:</a:t>
            </a:r>
            <a:endParaRPr sz="1820">
              <a:latin typeface="Open Sans"/>
              <a:ea typeface="Open Sans"/>
              <a:cs typeface="Open Sans"/>
              <a:sym typeface="Open Sans"/>
            </a:endParaRPr>
          </a:p>
          <a:p>
            <a:pPr indent="-300831" lvl="0" marL="457200" rtl="0" algn="l">
              <a:lnSpc>
                <a:spcPct val="150000"/>
              </a:lnSpc>
              <a:spcBef>
                <a:spcPts val="0"/>
              </a:spcBef>
              <a:spcAft>
                <a:spcPts val="0"/>
              </a:spcAft>
              <a:buSzPct val="100000"/>
              <a:buFont typeface="Open Sans"/>
              <a:buChar char="●"/>
            </a:pPr>
            <a:r>
              <a:rPr lang="en-GB" sz="1820">
                <a:latin typeface="Open Sans"/>
                <a:ea typeface="Open Sans"/>
                <a:cs typeface="Open Sans"/>
                <a:sym typeface="Open Sans"/>
              </a:rPr>
              <a:t>Room type (Entire home/apartment)</a:t>
            </a:r>
            <a:endParaRPr sz="1820">
              <a:latin typeface="Open Sans"/>
              <a:ea typeface="Open Sans"/>
              <a:cs typeface="Open Sans"/>
              <a:sym typeface="Open Sans"/>
            </a:endParaRPr>
          </a:p>
          <a:p>
            <a:pPr indent="-300831" lvl="0" marL="457200" rtl="0" algn="l">
              <a:lnSpc>
                <a:spcPct val="150000"/>
              </a:lnSpc>
              <a:spcBef>
                <a:spcPts val="0"/>
              </a:spcBef>
              <a:spcAft>
                <a:spcPts val="0"/>
              </a:spcAft>
              <a:buSzPct val="100000"/>
              <a:buFont typeface="Open Sans"/>
              <a:buChar char="●"/>
            </a:pPr>
            <a:r>
              <a:rPr lang="en-GB" sz="1820">
                <a:latin typeface="Open Sans"/>
                <a:ea typeface="Open Sans"/>
                <a:cs typeface="Open Sans"/>
                <a:sym typeface="Open Sans"/>
              </a:rPr>
              <a:t>Minimum Nights</a:t>
            </a:r>
            <a:endParaRPr sz="1820">
              <a:latin typeface="Open Sans"/>
              <a:ea typeface="Open Sans"/>
              <a:cs typeface="Open Sans"/>
              <a:sym typeface="Open Sans"/>
            </a:endParaRPr>
          </a:p>
          <a:p>
            <a:pPr indent="-300831" lvl="0" marL="457200" rtl="0" algn="l">
              <a:lnSpc>
                <a:spcPct val="150000"/>
              </a:lnSpc>
              <a:spcBef>
                <a:spcPts val="0"/>
              </a:spcBef>
              <a:spcAft>
                <a:spcPts val="0"/>
              </a:spcAft>
              <a:buSzPct val="100000"/>
              <a:buFont typeface="Open Sans"/>
              <a:buChar char="●"/>
            </a:pPr>
            <a:r>
              <a:rPr lang="en-GB" sz="1820">
                <a:latin typeface="Open Sans"/>
                <a:ea typeface="Open Sans"/>
                <a:cs typeface="Open Sans"/>
                <a:sym typeface="Open Sans"/>
              </a:rPr>
              <a:t>Location</a:t>
            </a:r>
            <a:endParaRPr sz="1820">
              <a:latin typeface="Open Sans"/>
              <a:ea typeface="Open Sans"/>
              <a:cs typeface="Open Sans"/>
              <a:sym typeface="Open Sans"/>
            </a:endParaRPr>
          </a:p>
          <a:p>
            <a:pPr indent="0" lvl="0" marL="0" rtl="0" algn="l">
              <a:lnSpc>
                <a:spcPct val="150000"/>
              </a:lnSpc>
              <a:spcBef>
                <a:spcPts val="0"/>
              </a:spcBef>
              <a:spcAft>
                <a:spcPts val="0"/>
              </a:spcAft>
              <a:buNone/>
            </a:pPr>
            <a:r>
              <a:rPr lang="en-GB" sz="1820">
                <a:latin typeface="Open Sans"/>
                <a:ea typeface="Open Sans"/>
                <a:cs typeface="Open Sans"/>
                <a:sym typeface="Open Sans"/>
              </a:rPr>
              <a:t>Pricing is driven by both location and listing characteristics.</a:t>
            </a:r>
            <a:endParaRPr sz="1820">
              <a:latin typeface="Open Sans"/>
              <a:ea typeface="Open Sans"/>
              <a:cs typeface="Open Sans"/>
              <a:sym typeface="Open Sans"/>
            </a:endParaRPr>
          </a:p>
        </p:txBody>
      </p:sp>
      <p:sp>
        <p:nvSpPr>
          <p:cNvPr id="193" name="Google Shape;193;p2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8" title="feature_importance.png"/>
          <p:cNvPicPr preferRelativeResize="0"/>
          <p:nvPr/>
        </p:nvPicPr>
        <p:blipFill>
          <a:blip r:embed="rId3">
            <a:alphaModFix/>
          </a:blip>
          <a:stretch>
            <a:fillRect/>
          </a:stretch>
        </p:blipFill>
        <p:spPr>
          <a:xfrm>
            <a:off x="4598463" y="1385275"/>
            <a:ext cx="4519076" cy="282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Conclusions &amp; Takeaways</a:t>
            </a:r>
            <a:endParaRPr/>
          </a:p>
        </p:txBody>
      </p:sp>
      <p:sp>
        <p:nvSpPr>
          <p:cNvPr id="200" name="Google Shape;200;p29"/>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SzPts val="1100"/>
              <a:buFont typeface="Arial"/>
              <a:buChar char="●"/>
            </a:pPr>
            <a:r>
              <a:rPr lang="en-GB" sz="1100">
                <a:latin typeface="Arial"/>
                <a:ea typeface="Arial"/>
                <a:cs typeface="Arial"/>
                <a:sym typeface="Arial"/>
              </a:rPr>
              <a:t>Airbnb pricing in NYC shows </a:t>
            </a:r>
            <a:r>
              <a:rPr b="1" lang="en-GB" sz="1100">
                <a:latin typeface="Arial"/>
                <a:ea typeface="Arial"/>
                <a:cs typeface="Arial"/>
                <a:sym typeface="Arial"/>
              </a:rPr>
              <a:t>high variability</a:t>
            </a:r>
            <a:r>
              <a:rPr lang="en-GB" sz="1100">
                <a:latin typeface="Arial"/>
                <a:ea typeface="Arial"/>
                <a:cs typeface="Arial"/>
                <a:sym typeface="Arial"/>
              </a:rPr>
              <a:t> driven by location, room type, and demand</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Clustering</a:t>
            </a:r>
            <a:r>
              <a:rPr lang="en-GB" sz="1100">
                <a:latin typeface="Arial"/>
                <a:ea typeface="Arial"/>
                <a:cs typeface="Arial"/>
                <a:sym typeface="Arial"/>
              </a:rPr>
              <a:t> revealed meaningful market segments among listings</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GB" sz="1100">
                <a:latin typeface="Arial"/>
                <a:ea typeface="Arial"/>
                <a:cs typeface="Arial"/>
                <a:sym typeface="Arial"/>
              </a:rPr>
              <a:t>Random Forest regression</a:t>
            </a:r>
            <a:r>
              <a:rPr lang="en-GB" sz="1100">
                <a:latin typeface="Arial"/>
                <a:ea typeface="Arial"/>
                <a:cs typeface="Arial"/>
                <a:sym typeface="Arial"/>
              </a:rPr>
              <a:t> outperformed linear models, confirming non-linear pricing behavior</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Feature importance analysis highlighted </a:t>
            </a:r>
            <a:r>
              <a:rPr b="1" lang="en-GB" sz="1100">
                <a:latin typeface="Arial"/>
                <a:ea typeface="Arial"/>
                <a:cs typeface="Arial"/>
                <a:sym typeface="Arial"/>
              </a:rPr>
              <a:t>room type, minimum nights, and location</a:t>
            </a:r>
            <a:r>
              <a:rPr lang="en-GB" sz="1100">
                <a:latin typeface="Arial"/>
                <a:ea typeface="Arial"/>
                <a:cs typeface="Arial"/>
                <a:sym typeface="Arial"/>
              </a:rPr>
              <a:t> as key drivers</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1200"/>
              </a:spcAft>
              <a:buNone/>
            </a:pPr>
            <a:r>
              <a:t/>
            </a:r>
            <a:endParaRPr sz="900">
              <a:solidFill>
                <a:srgbClr val="0E0E0E"/>
              </a:solidFill>
              <a:latin typeface="Arial"/>
              <a:ea typeface="Arial"/>
              <a:cs typeface="Arial"/>
              <a:sym typeface="Arial"/>
            </a:endParaRPr>
          </a:p>
        </p:txBody>
      </p:sp>
      <p:sp>
        <p:nvSpPr>
          <p:cNvPr id="201" name="Google Shape;201;p29"/>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SzPts val="1100"/>
              <a:buFont typeface="Arial"/>
              <a:buChar char="●"/>
            </a:pPr>
            <a:r>
              <a:rPr lang="en-GB" sz="1100">
                <a:latin typeface="Arial"/>
                <a:ea typeface="Arial"/>
                <a:cs typeface="Arial"/>
                <a:sym typeface="Arial"/>
              </a:rPr>
              <a:t>Data mining techniques provide actionable insights into real-world pricing problems</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Combining </a:t>
            </a:r>
            <a:r>
              <a:rPr b="1" lang="en-GB" sz="1100">
                <a:latin typeface="Arial"/>
                <a:ea typeface="Arial"/>
                <a:cs typeface="Arial"/>
                <a:sym typeface="Arial"/>
              </a:rPr>
              <a:t>unsupervised + supervised learning</a:t>
            </a:r>
            <a:r>
              <a:rPr lang="en-GB" sz="1100">
                <a:latin typeface="Arial"/>
                <a:ea typeface="Arial"/>
                <a:cs typeface="Arial"/>
                <a:sym typeface="Arial"/>
              </a:rPr>
              <a:t> leads to stronger understanding and prediction</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THANK YOU</a:t>
            </a:r>
            <a:endParaRPr/>
          </a:p>
        </p:txBody>
      </p:sp>
      <p:sp>
        <p:nvSpPr>
          <p:cNvPr id="207" name="Google Shape;207;p30"/>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Have a blessed winter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MOTIVATION</a:t>
            </a:r>
            <a:endParaRPr/>
          </a:p>
        </p:txBody>
      </p:sp>
      <p:pic>
        <p:nvPicPr>
          <p:cNvPr id="70" name="Google Shape;70;p14" title="map.png"/>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71" name="Google Shape;71;p14"/>
          <p:cNvSpPr txBox="1"/>
          <p:nvPr>
            <p:ph idx="1" type="body"/>
          </p:nvPr>
        </p:nvSpPr>
        <p:spPr>
          <a:xfrm>
            <a:off x="311700" y="1461625"/>
            <a:ext cx="3688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Why Study Airbnb Pricing?</a:t>
            </a:r>
            <a:endParaRPr sz="1400"/>
          </a:p>
          <a:p>
            <a:pPr indent="-317500" lvl="0" marL="457200" rtl="0" algn="l">
              <a:spcBef>
                <a:spcPts val="1200"/>
              </a:spcBef>
              <a:spcAft>
                <a:spcPts val="0"/>
              </a:spcAft>
              <a:buSzPts val="1400"/>
              <a:buChar char="●"/>
            </a:pPr>
            <a:r>
              <a:rPr lang="en-GB" sz="1400"/>
              <a:t>NYC is one of the largest and most </a:t>
            </a:r>
            <a:r>
              <a:rPr lang="en-GB" sz="1400"/>
              <a:t>competitive</a:t>
            </a:r>
            <a:r>
              <a:rPr lang="en-GB" sz="1400"/>
              <a:t> Airbnb markets</a:t>
            </a:r>
            <a:endParaRPr sz="1400"/>
          </a:p>
          <a:p>
            <a:pPr indent="-317500" lvl="0" marL="457200" rtl="0" algn="l">
              <a:spcBef>
                <a:spcPts val="0"/>
              </a:spcBef>
              <a:spcAft>
                <a:spcPts val="0"/>
              </a:spcAft>
              <a:buSzPts val="1400"/>
              <a:buChar char="●"/>
            </a:pPr>
            <a:r>
              <a:rPr lang="en-GB" sz="1400"/>
              <a:t>Prices vary widely across neighborhoods and listing types</a:t>
            </a:r>
            <a:endParaRPr sz="1400"/>
          </a:p>
          <a:p>
            <a:pPr indent="-317500" lvl="0" marL="457200" rtl="0" algn="l">
              <a:spcBef>
                <a:spcPts val="0"/>
              </a:spcBef>
              <a:spcAft>
                <a:spcPts val="0"/>
              </a:spcAft>
              <a:buSzPts val="1400"/>
              <a:buChar char="●"/>
            </a:pPr>
            <a:r>
              <a:rPr lang="en-GB" sz="1400"/>
              <a:t>Pricing affects:</a:t>
            </a:r>
            <a:endParaRPr sz="1400"/>
          </a:p>
          <a:p>
            <a:pPr indent="-304800" lvl="1" marL="914400" rtl="0" algn="l">
              <a:spcBef>
                <a:spcPts val="0"/>
              </a:spcBef>
              <a:spcAft>
                <a:spcPts val="0"/>
              </a:spcAft>
              <a:buSzPts val="1200"/>
              <a:buChar char="○"/>
            </a:pPr>
            <a:r>
              <a:rPr lang="en-GB" sz="1200"/>
              <a:t>Hosts (revenue optimization)</a:t>
            </a:r>
            <a:endParaRPr sz="1200"/>
          </a:p>
          <a:p>
            <a:pPr indent="-304800" lvl="1" marL="914400" rtl="0" algn="l">
              <a:spcBef>
                <a:spcPts val="0"/>
              </a:spcBef>
              <a:spcAft>
                <a:spcPts val="0"/>
              </a:spcAft>
              <a:buSzPts val="1200"/>
              <a:buChar char="○"/>
            </a:pPr>
            <a:r>
              <a:rPr lang="en-GB" sz="1200"/>
              <a:t>Guests (affordability &amp; choice)</a:t>
            </a:r>
            <a:endParaRPr sz="1200"/>
          </a:p>
          <a:p>
            <a:pPr indent="-304800" lvl="1" marL="914400" rtl="0" algn="l">
              <a:spcBef>
                <a:spcPts val="0"/>
              </a:spcBef>
              <a:spcAft>
                <a:spcPts val="0"/>
              </a:spcAft>
              <a:buSzPts val="1200"/>
              <a:buChar char="○"/>
            </a:pPr>
            <a:r>
              <a:rPr lang="en-GB" sz="1200"/>
              <a:t>Policymakers (housing regulations)</a:t>
            </a:r>
            <a:endParaRPr sz="1200"/>
          </a:p>
          <a:p>
            <a:pPr indent="-317500" lvl="0" marL="457200" rtl="0" algn="l">
              <a:spcBef>
                <a:spcPts val="0"/>
              </a:spcBef>
              <a:spcAft>
                <a:spcPts val="0"/>
              </a:spcAft>
              <a:buSzPts val="1400"/>
              <a:buChar char="●"/>
            </a:pPr>
            <a:r>
              <a:rPr lang="en-GB" sz="1400"/>
              <a:t>Understanding pricing behavior has real-world economic impact</a:t>
            </a:r>
            <a:endParaRPr sz="1400"/>
          </a:p>
        </p:txBody>
      </p:sp>
      <p:pic>
        <p:nvPicPr>
          <p:cNvPr id="72" name="Google Shape;72;p14" title="listing.png"/>
          <p:cNvPicPr preferRelativeResize="0"/>
          <p:nvPr/>
        </p:nvPicPr>
        <p:blipFill>
          <a:blip r:embed="rId4">
            <a:alphaModFix/>
          </a:blip>
          <a:stretch>
            <a:fillRect/>
          </a:stretch>
        </p:blipFill>
        <p:spPr>
          <a:xfrm>
            <a:off x="4000500" y="0"/>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78" name="Google Shape;78;p15"/>
          <p:cNvSpPr txBox="1"/>
          <p:nvPr>
            <p:ph idx="1" type="body"/>
          </p:nvPr>
        </p:nvSpPr>
        <p:spPr>
          <a:xfrm>
            <a:off x="311700" y="1225225"/>
            <a:ext cx="3688800" cy="3354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SzPct val="100000"/>
              <a:buChar char="●"/>
            </a:pPr>
            <a:r>
              <a:rPr lang="en-GB"/>
              <a:t>Airbnb prices in New York City vary significantly</a:t>
            </a:r>
            <a:r>
              <a:rPr lang="en-GB"/>
              <a:t>.</a:t>
            </a:r>
            <a:endParaRPr/>
          </a:p>
          <a:p>
            <a:pPr indent="-334327" lvl="0" marL="457200" rtl="0" algn="l">
              <a:spcBef>
                <a:spcPts val="0"/>
              </a:spcBef>
              <a:spcAft>
                <a:spcPts val="0"/>
              </a:spcAft>
              <a:buSzPct val="100000"/>
              <a:buChar char="●"/>
            </a:pPr>
            <a:r>
              <a:rPr lang="en-GB"/>
              <a:t>Pricing depends on multiple interacting factors:</a:t>
            </a:r>
            <a:endParaRPr/>
          </a:p>
          <a:p>
            <a:pPr indent="-310832" lvl="1" marL="914400" rtl="0" algn="l">
              <a:spcBef>
                <a:spcPts val="0"/>
              </a:spcBef>
              <a:spcAft>
                <a:spcPts val="0"/>
              </a:spcAft>
              <a:buSzPct val="100000"/>
              <a:buChar char="○"/>
            </a:pPr>
            <a:r>
              <a:rPr lang="en-GB"/>
              <a:t>Location</a:t>
            </a:r>
            <a:endParaRPr/>
          </a:p>
          <a:p>
            <a:pPr indent="-310832" lvl="1" marL="914400" rtl="0" algn="l">
              <a:spcBef>
                <a:spcPts val="0"/>
              </a:spcBef>
              <a:spcAft>
                <a:spcPts val="0"/>
              </a:spcAft>
              <a:buSzPct val="100000"/>
              <a:buChar char="○"/>
            </a:pPr>
            <a:r>
              <a:rPr lang="en-GB"/>
              <a:t>Room type</a:t>
            </a:r>
            <a:endParaRPr/>
          </a:p>
          <a:p>
            <a:pPr indent="-310832" lvl="1" marL="914400" rtl="0" algn="l">
              <a:spcBef>
                <a:spcPts val="0"/>
              </a:spcBef>
              <a:spcAft>
                <a:spcPts val="0"/>
              </a:spcAft>
              <a:buSzPct val="100000"/>
              <a:buChar char="○"/>
            </a:pPr>
            <a:r>
              <a:rPr lang="en-GB"/>
              <a:t>Demand and availability</a:t>
            </a:r>
            <a:endParaRPr/>
          </a:p>
          <a:p>
            <a:pPr indent="-310832" lvl="1" marL="914400" rtl="0" algn="l">
              <a:spcBef>
                <a:spcPts val="0"/>
              </a:spcBef>
              <a:spcAft>
                <a:spcPts val="0"/>
              </a:spcAft>
              <a:buSzPct val="100000"/>
              <a:buChar char="○"/>
            </a:pPr>
            <a:r>
              <a:rPr lang="en-GB"/>
              <a:t>Host behavior and regulations</a:t>
            </a:r>
            <a:endParaRPr/>
          </a:p>
          <a:p>
            <a:pPr indent="-334327" lvl="0" marL="457200" rtl="0" algn="l">
              <a:spcBef>
                <a:spcPts val="0"/>
              </a:spcBef>
              <a:spcAft>
                <a:spcPts val="0"/>
              </a:spcAft>
              <a:buSzPct val="100000"/>
              <a:buChar char="●"/>
            </a:pPr>
            <a:r>
              <a:rPr lang="en-GB"/>
              <a:t>These interactions make pricing difficult to model using simple rules or linear assumptions.</a:t>
            </a:r>
            <a:endParaRPr/>
          </a:p>
          <a:p>
            <a:pPr indent="0" lvl="0" marL="0" rtl="0" algn="l">
              <a:spcBef>
                <a:spcPts val="1200"/>
              </a:spcBef>
              <a:spcAft>
                <a:spcPts val="1200"/>
              </a:spcAft>
              <a:buNone/>
            </a:pPr>
            <a:r>
              <a:t/>
            </a:r>
            <a:endParaRPr/>
          </a:p>
        </p:txBody>
      </p:sp>
      <p:pic>
        <p:nvPicPr>
          <p:cNvPr id="79" name="Google Shape;79;p15" title="map.png"/>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Objectives</a:t>
            </a:r>
            <a:endParaRPr/>
          </a:p>
        </p:txBody>
      </p:sp>
      <p:sp>
        <p:nvSpPr>
          <p:cNvPr id="85" name="Google Shape;85;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Clr>
                <a:schemeClr val="dk1"/>
              </a:buClr>
              <a:buSzPts val="1100"/>
              <a:buFont typeface="Arial"/>
              <a:buNone/>
            </a:pPr>
            <a:r>
              <a:rPr b="1" lang="en-GB" sz="1500">
                <a:latin typeface="Economica"/>
                <a:ea typeface="Economica"/>
                <a:cs typeface="Economica"/>
                <a:sym typeface="Economica"/>
              </a:rPr>
              <a:t>This project aims to:</a:t>
            </a:r>
            <a:endParaRPr b="1" sz="1500">
              <a:latin typeface="Economica"/>
              <a:ea typeface="Economica"/>
              <a:cs typeface="Economica"/>
              <a:sym typeface="Economica"/>
            </a:endParaRPr>
          </a:p>
          <a:p>
            <a:pPr indent="-323850" lvl="0" marL="457200" rtl="0" algn="l">
              <a:lnSpc>
                <a:spcPct val="100000"/>
              </a:lnSpc>
              <a:spcBef>
                <a:spcPts val="1200"/>
              </a:spcBef>
              <a:spcAft>
                <a:spcPts val="0"/>
              </a:spcAft>
              <a:buSzPts val="1500"/>
              <a:buFont typeface="Arial"/>
              <a:buChar char="●"/>
            </a:pPr>
            <a:r>
              <a:rPr b="1" lang="en-GB" sz="1500">
                <a:latin typeface="Economica"/>
                <a:ea typeface="Economica"/>
                <a:cs typeface="Economica"/>
                <a:sym typeface="Economica"/>
              </a:rPr>
              <a:t>Explore</a:t>
            </a:r>
            <a:r>
              <a:rPr lang="en-GB" sz="1500">
                <a:latin typeface="Economica"/>
                <a:ea typeface="Economica"/>
                <a:cs typeface="Economica"/>
                <a:sym typeface="Economica"/>
              </a:rPr>
              <a:t> Airbnb pricing patterns in New York City using exploratory data analysis</a:t>
            </a:r>
            <a:br>
              <a:rPr lang="en-GB" sz="1500">
                <a:latin typeface="Economica"/>
                <a:ea typeface="Economica"/>
                <a:cs typeface="Economica"/>
                <a:sym typeface="Economica"/>
              </a:rPr>
            </a:br>
            <a:endParaRPr sz="1500">
              <a:latin typeface="Economica"/>
              <a:ea typeface="Economica"/>
              <a:cs typeface="Economica"/>
              <a:sym typeface="Economica"/>
            </a:endParaRPr>
          </a:p>
          <a:p>
            <a:pPr indent="-323850" lvl="0" marL="457200" rtl="0" algn="l">
              <a:lnSpc>
                <a:spcPct val="100000"/>
              </a:lnSpc>
              <a:spcBef>
                <a:spcPts val="0"/>
              </a:spcBef>
              <a:spcAft>
                <a:spcPts val="0"/>
              </a:spcAft>
              <a:buSzPts val="1500"/>
              <a:buFont typeface="Arial"/>
              <a:buChar char="●"/>
            </a:pPr>
            <a:r>
              <a:rPr b="1" lang="en-GB" sz="1500">
                <a:latin typeface="Economica"/>
                <a:ea typeface="Economica"/>
                <a:cs typeface="Economica"/>
                <a:sym typeface="Economica"/>
              </a:rPr>
              <a:t>Segment</a:t>
            </a:r>
            <a:r>
              <a:rPr lang="en-GB" sz="1500">
                <a:latin typeface="Economica"/>
                <a:ea typeface="Economica"/>
                <a:cs typeface="Economica"/>
                <a:sym typeface="Economica"/>
              </a:rPr>
              <a:t> listings into meaningful groups using clustering techniques</a:t>
            </a:r>
            <a:br>
              <a:rPr lang="en-GB" sz="1500">
                <a:latin typeface="Economica"/>
                <a:ea typeface="Economica"/>
                <a:cs typeface="Economica"/>
                <a:sym typeface="Economica"/>
              </a:rPr>
            </a:br>
            <a:endParaRPr sz="1500">
              <a:latin typeface="Economica"/>
              <a:ea typeface="Economica"/>
              <a:cs typeface="Economica"/>
              <a:sym typeface="Economica"/>
            </a:endParaRPr>
          </a:p>
          <a:p>
            <a:pPr indent="-323850" lvl="0" marL="457200" rtl="0" algn="l">
              <a:lnSpc>
                <a:spcPct val="100000"/>
              </a:lnSpc>
              <a:spcBef>
                <a:spcPts val="0"/>
              </a:spcBef>
              <a:spcAft>
                <a:spcPts val="0"/>
              </a:spcAft>
              <a:buSzPts val="1500"/>
              <a:buFont typeface="Arial"/>
              <a:buChar char="●"/>
            </a:pPr>
            <a:r>
              <a:rPr b="1" lang="en-GB" sz="1500">
                <a:latin typeface="Economica"/>
                <a:ea typeface="Economica"/>
                <a:cs typeface="Economica"/>
                <a:sym typeface="Economica"/>
              </a:rPr>
              <a:t>Predict</a:t>
            </a:r>
            <a:r>
              <a:rPr lang="en-GB" sz="1500">
                <a:latin typeface="Economica"/>
                <a:ea typeface="Economica"/>
                <a:cs typeface="Economica"/>
                <a:sym typeface="Economica"/>
              </a:rPr>
              <a:t> listing prices using supervised learning models</a:t>
            </a:r>
            <a:br>
              <a:rPr lang="en-GB" sz="1500">
                <a:latin typeface="Economica"/>
                <a:ea typeface="Economica"/>
                <a:cs typeface="Economica"/>
                <a:sym typeface="Economica"/>
              </a:rPr>
            </a:br>
            <a:endParaRPr sz="1500">
              <a:latin typeface="Economica"/>
              <a:ea typeface="Economica"/>
              <a:cs typeface="Economica"/>
              <a:sym typeface="Economica"/>
            </a:endParaRPr>
          </a:p>
          <a:p>
            <a:pPr indent="-323850" lvl="0" marL="457200" rtl="0" algn="l">
              <a:lnSpc>
                <a:spcPct val="100000"/>
              </a:lnSpc>
              <a:spcBef>
                <a:spcPts val="0"/>
              </a:spcBef>
              <a:spcAft>
                <a:spcPts val="0"/>
              </a:spcAft>
              <a:buSzPts val="1500"/>
              <a:buFont typeface="Arial"/>
              <a:buChar char="●"/>
            </a:pPr>
            <a:r>
              <a:rPr b="1" lang="en-GB" sz="1500">
                <a:latin typeface="Economica"/>
                <a:ea typeface="Economica"/>
                <a:cs typeface="Economica"/>
                <a:sym typeface="Economica"/>
              </a:rPr>
              <a:t>Evaluate and interpret</a:t>
            </a:r>
            <a:r>
              <a:rPr lang="en-GB" sz="1500">
                <a:latin typeface="Economica"/>
                <a:ea typeface="Economica"/>
                <a:cs typeface="Economica"/>
                <a:sym typeface="Economica"/>
              </a:rPr>
              <a:t> model performance and key price drivers</a:t>
            </a:r>
            <a:endParaRPr sz="2200">
              <a:latin typeface="Economica"/>
              <a:ea typeface="Economica"/>
              <a:cs typeface="Economica"/>
              <a:sym typeface="Economica"/>
            </a:endParaRPr>
          </a:p>
        </p:txBody>
      </p:sp>
      <p:sp>
        <p:nvSpPr>
          <p:cNvPr id="86" name="Google Shape;86;p16"/>
          <p:cNvSpPr/>
          <p:nvPr/>
        </p:nvSpPr>
        <p:spPr>
          <a:xfrm>
            <a:off x="572200" y="3612725"/>
            <a:ext cx="1458600" cy="63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Open Sans"/>
                <a:ea typeface="Open Sans"/>
                <a:cs typeface="Open Sans"/>
                <a:sym typeface="Open Sans"/>
              </a:rPr>
              <a:t>Exploratory Data Analysis</a:t>
            </a:r>
            <a:endParaRPr sz="1300">
              <a:latin typeface="Open Sans"/>
              <a:ea typeface="Open Sans"/>
              <a:cs typeface="Open Sans"/>
              <a:sym typeface="Open Sans"/>
            </a:endParaRPr>
          </a:p>
        </p:txBody>
      </p:sp>
      <p:sp>
        <p:nvSpPr>
          <p:cNvPr id="87" name="Google Shape;87;p16"/>
          <p:cNvSpPr/>
          <p:nvPr/>
        </p:nvSpPr>
        <p:spPr>
          <a:xfrm>
            <a:off x="7261900" y="3612725"/>
            <a:ext cx="1458600" cy="63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Open Sans"/>
                <a:ea typeface="Open Sans"/>
                <a:cs typeface="Open Sans"/>
                <a:sym typeface="Open Sans"/>
              </a:rPr>
              <a:t>Interpretation</a:t>
            </a:r>
            <a:endParaRPr sz="1300">
              <a:latin typeface="Open Sans"/>
              <a:ea typeface="Open Sans"/>
              <a:cs typeface="Open Sans"/>
              <a:sym typeface="Open Sans"/>
            </a:endParaRPr>
          </a:p>
        </p:txBody>
      </p:sp>
      <p:sp>
        <p:nvSpPr>
          <p:cNvPr id="88" name="Google Shape;88;p16"/>
          <p:cNvSpPr/>
          <p:nvPr/>
        </p:nvSpPr>
        <p:spPr>
          <a:xfrm>
            <a:off x="5032000" y="3612725"/>
            <a:ext cx="1458600" cy="63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Open Sans"/>
                <a:ea typeface="Open Sans"/>
                <a:cs typeface="Open Sans"/>
                <a:sym typeface="Open Sans"/>
              </a:rPr>
              <a:t>Regression</a:t>
            </a:r>
            <a:endParaRPr sz="1300">
              <a:latin typeface="Open Sans"/>
              <a:ea typeface="Open Sans"/>
              <a:cs typeface="Open Sans"/>
              <a:sym typeface="Open Sans"/>
            </a:endParaRPr>
          </a:p>
        </p:txBody>
      </p:sp>
      <p:sp>
        <p:nvSpPr>
          <p:cNvPr id="89" name="Google Shape;89;p16"/>
          <p:cNvSpPr/>
          <p:nvPr/>
        </p:nvSpPr>
        <p:spPr>
          <a:xfrm>
            <a:off x="2802100" y="3612725"/>
            <a:ext cx="1458600" cy="63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Open Sans"/>
                <a:ea typeface="Open Sans"/>
                <a:cs typeface="Open Sans"/>
                <a:sym typeface="Open Sans"/>
              </a:rPr>
              <a:t>Clustering</a:t>
            </a:r>
            <a:endParaRPr sz="1300">
              <a:latin typeface="Open Sans"/>
              <a:ea typeface="Open Sans"/>
              <a:cs typeface="Open Sans"/>
              <a:sym typeface="Open Sans"/>
            </a:endParaRPr>
          </a:p>
        </p:txBody>
      </p:sp>
      <p:cxnSp>
        <p:nvCxnSpPr>
          <p:cNvPr id="90" name="Google Shape;90;p16"/>
          <p:cNvCxnSpPr>
            <a:stCxn id="86" idx="3"/>
            <a:endCxn id="89" idx="1"/>
          </p:cNvCxnSpPr>
          <p:nvPr/>
        </p:nvCxnSpPr>
        <p:spPr>
          <a:xfrm>
            <a:off x="2030800" y="3932525"/>
            <a:ext cx="771300" cy="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a:stCxn id="89" idx="3"/>
            <a:endCxn id="88" idx="1"/>
          </p:cNvCxnSpPr>
          <p:nvPr/>
        </p:nvCxnSpPr>
        <p:spPr>
          <a:xfrm>
            <a:off x="4260700" y="3932525"/>
            <a:ext cx="771300" cy="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16"/>
          <p:cNvCxnSpPr>
            <a:stCxn id="88" idx="3"/>
            <a:endCxn id="87" idx="1"/>
          </p:cNvCxnSpPr>
          <p:nvPr/>
        </p:nvCxnSpPr>
        <p:spPr>
          <a:xfrm>
            <a:off x="6490600" y="3932525"/>
            <a:ext cx="771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title="Screenshot 2025-12-16 at 9.58.06 AM.png"/>
          <p:cNvPicPr preferRelativeResize="0"/>
          <p:nvPr/>
        </p:nvPicPr>
        <p:blipFill>
          <a:blip r:embed="rId3">
            <a:alphaModFix amt="15000"/>
          </a:blip>
          <a:stretch>
            <a:fillRect/>
          </a:stretch>
        </p:blipFill>
        <p:spPr>
          <a:xfrm>
            <a:off x="0" y="0"/>
            <a:ext cx="9144001" cy="5055302"/>
          </a:xfrm>
          <a:prstGeom prst="rect">
            <a:avLst/>
          </a:prstGeom>
          <a:noFill/>
          <a:ln>
            <a:noFill/>
          </a:ln>
        </p:spPr>
      </p:pic>
      <p:sp>
        <p:nvSpPr>
          <p:cNvPr id="98" name="Google Shape;98;p17"/>
          <p:cNvSpPr txBox="1"/>
          <p:nvPr>
            <p:ph type="title"/>
          </p:nvPr>
        </p:nvSpPr>
        <p:spPr>
          <a:xfrm>
            <a:off x="311700" y="530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solidFill>
                  <a:srgbClr val="0E0E0E"/>
                </a:solidFill>
              </a:rPr>
              <a:t>Dataset Overview</a:t>
            </a:r>
            <a:endParaRPr>
              <a:solidFill>
                <a:srgbClr val="0E0E0E"/>
              </a:solidFill>
            </a:endParaRPr>
          </a:p>
        </p:txBody>
      </p:sp>
      <p:sp>
        <p:nvSpPr>
          <p:cNvPr id="99" name="Google Shape;99;p17"/>
          <p:cNvSpPr txBox="1"/>
          <p:nvPr>
            <p:ph idx="1" type="body"/>
          </p:nvPr>
        </p:nvSpPr>
        <p:spPr>
          <a:xfrm>
            <a:off x="396875" y="1759475"/>
            <a:ext cx="8435100" cy="3116700"/>
          </a:xfrm>
          <a:prstGeom prst="rect">
            <a:avLst/>
          </a:prstGeom>
        </p:spPr>
        <p:txBody>
          <a:bodyPr anchorCtr="0" anchor="t" bIns="91425" lIns="91425" spcFirstLastPara="1" rIns="91425" wrap="square" tIns="91425">
            <a:normAutofit lnSpcReduction="20000"/>
          </a:bodyPr>
          <a:lstStyle/>
          <a:p>
            <a:pPr indent="-381000" lvl="0" marL="457200" rtl="0" algn="l">
              <a:lnSpc>
                <a:spcPct val="150000"/>
              </a:lnSpc>
              <a:spcBef>
                <a:spcPts val="1200"/>
              </a:spcBef>
              <a:spcAft>
                <a:spcPts val="0"/>
              </a:spcAft>
              <a:buClr>
                <a:srgbClr val="CCA676"/>
              </a:buClr>
              <a:buSzPts val="2400"/>
              <a:buFont typeface="Economica"/>
              <a:buChar char="●"/>
            </a:pPr>
            <a:r>
              <a:rPr b="1" lang="en-GB" sz="2400">
                <a:solidFill>
                  <a:srgbClr val="CCA676"/>
                </a:solidFill>
                <a:latin typeface="Economica"/>
                <a:ea typeface="Economica"/>
                <a:cs typeface="Economica"/>
                <a:sym typeface="Economica"/>
              </a:rPr>
              <a:t>Source</a:t>
            </a:r>
            <a:r>
              <a:rPr b="1" lang="en-GB" sz="2400">
                <a:latin typeface="Economica"/>
                <a:ea typeface="Economica"/>
                <a:cs typeface="Economica"/>
                <a:sym typeface="Economica"/>
              </a:rPr>
              <a:t>:</a:t>
            </a:r>
            <a:r>
              <a:rPr lang="en-GB" sz="2400">
                <a:latin typeface="Economica"/>
                <a:ea typeface="Economica"/>
                <a:cs typeface="Economica"/>
                <a:sym typeface="Economica"/>
              </a:rPr>
              <a:t> Inside Airbnb (NYC listings)</a:t>
            </a:r>
            <a:endParaRPr sz="2400">
              <a:latin typeface="Economica"/>
              <a:ea typeface="Economica"/>
              <a:cs typeface="Economica"/>
              <a:sym typeface="Economica"/>
            </a:endParaRPr>
          </a:p>
          <a:p>
            <a:pPr indent="-381000" lvl="0" marL="457200" rtl="0" algn="l">
              <a:lnSpc>
                <a:spcPct val="150000"/>
              </a:lnSpc>
              <a:spcBef>
                <a:spcPts val="0"/>
              </a:spcBef>
              <a:spcAft>
                <a:spcPts val="0"/>
              </a:spcAft>
              <a:buClr>
                <a:srgbClr val="CCA676"/>
              </a:buClr>
              <a:buSzPts val="2400"/>
              <a:buFont typeface="Economica"/>
              <a:buChar char="●"/>
            </a:pPr>
            <a:r>
              <a:rPr b="1" lang="en-GB" sz="2400">
                <a:solidFill>
                  <a:srgbClr val="CCA676"/>
                </a:solidFill>
                <a:latin typeface="Economica"/>
                <a:ea typeface="Economica"/>
                <a:cs typeface="Economica"/>
                <a:sym typeface="Economica"/>
              </a:rPr>
              <a:t>Scope</a:t>
            </a:r>
            <a:r>
              <a:rPr b="1" lang="en-GB" sz="2400">
                <a:latin typeface="Economica"/>
                <a:ea typeface="Economica"/>
                <a:cs typeface="Economica"/>
                <a:sym typeface="Economica"/>
              </a:rPr>
              <a:t>:</a:t>
            </a:r>
            <a:r>
              <a:rPr lang="en-GB" sz="2400">
                <a:latin typeface="Economica"/>
                <a:ea typeface="Economica"/>
                <a:cs typeface="Economica"/>
                <a:sym typeface="Economica"/>
              </a:rPr>
              <a:t> New York City (5 boroughs)</a:t>
            </a:r>
            <a:endParaRPr sz="2400">
              <a:latin typeface="Economica"/>
              <a:ea typeface="Economica"/>
              <a:cs typeface="Economica"/>
              <a:sym typeface="Economica"/>
            </a:endParaRPr>
          </a:p>
          <a:p>
            <a:pPr indent="-381000" lvl="0" marL="457200" rtl="0" algn="l">
              <a:lnSpc>
                <a:spcPct val="150000"/>
              </a:lnSpc>
              <a:spcBef>
                <a:spcPts val="0"/>
              </a:spcBef>
              <a:spcAft>
                <a:spcPts val="0"/>
              </a:spcAft>
              <a:buClr>
                <a:srgbClr val="CCA676"/>
              </a:buClr>
              <a:buSzPts val="2400"/>
              <a:buFont typeface="Economica"/>
              <a:buChar char="●"/>
            </a:pPr>
            <a:r>
              <a:rPr b="1" lang="en-GB" sz="2400">
                <a:solidFill>
                  <a:srgbClr val="CCA676"/>
                </a:solidFill>
                <a:latin typeface="Economica"/>
                <a:ea typeface="Economica"/>
                <a:cs typeface="Economica"/>
                <a:sym typeface="Economica"/>
              </a:rPr>
              <a:t>Observations</a:t>
            </a:r>
            <a:r>
              <a:rPr b="1" lang="en-GB" sz="2400">
                <a:latin typeface="Economica"/>
                <a:ea typeface="Economica"/>
                <a:cs typeface="Economica"/>
                <a:sym typeface="Economica"/>
              </a:rPr>
              <a:t>:</a:t>
            </a:r>
            <a:r>
              <a:rPr lang="en-GB" sz="2400">
                <a:latin typeface="Economica"/>
                <a:ea typeface="Economica"/>
                <a:cs typeface="Economica"/>
                <a:sym typeface="Economica"/>
              </a:rPr>
              <a:t> ~20,900 listings (after cleaning)</a:t>
            </a:r>
            <a:endParaRPr sz="2400">
              <a:latin typeface="Economica"/>
              <a:ea typeface="Economica"/>
              <a:cs typeface="Economica"/>
              <a:sym typeface="Economica"/>
            </a:endParaRPr>
          </a:p>
          <a:p>
            <a:pPr indent="-381000" lvl="0" marL="457200" rtl="0" algn="l">
              <a:lnSpc>
                <a:spcPct val="150000"/>
              </a:lnSpc>
              <a:spcBef>
                <a:spcPts val="0"/>
              </a:spcBef>
              <a:spcAft>
                <a:spcPts val="0"/>
              </a:spcAft>
              <a:buClr>
                <a:srgbClr val="CCA676"/>
              </a:buClr>
              <a:buSzPts val="2400"/>
              <a:buFont typeface="Economica"/>
              <a:buChar char="●"/>
            </a:pPr>
            <a:r>
              <a:rPr b="1" lang="en-GB" sz="2400">
                <a:solidFill>
                  <a:srgbClr val="CCA676"/>
                </a:solidFill>
                <a:latin typeface="Economica"/>
                <a:ea typeface="Economica"/>
                <a:cs typeface="Economica"/>
                <a:sym typeface="Economica"/>
              </a:rPr>
              <a:t>Target Variable</a:t>
            </a:r>
            <a:r>
              <a:rPr b="1" lang="en-GB" sz="2400">
                <a:latin typeface="Economica"/>
                <a:ea typeface="Economica"/>
                <a:cs typeface="Economica"/>
                <a:sym typeface="Economica"/>
              </a:rPr>
              <a:t>:</a:t>
            </a:r>
            <a:r>
              <a:rPr lang="en-GB" sz="2400">
                <a:latin typeface="Economica"/>
                <a:ea typeface="Economica"/>
                <a:cs typeface="Economica"/>
                <a:sym typeface="Economica"/>
              </a:rPr>
              <a:t> Price (log-transformed)</a:t>
            </a:r>
            <a:endParaRPr sz="2400">
              <a:latin typeface="Economica"/>
              <a:ea typeface="Economica"/>
              <a:cs typeface="Economica"/>
              <a:sym typeface="Economica"/>
            </a:endParaRPr>
          </a:p>
          <a:p>
            <a:pPr indent="-381000" lvl="0" marL="457200" rtl="0" algn="l">
              <a:lnSpc>
                <a:spcPct val="150000"/>
              </a:lnSpc>
              <a:spcBef>
                <a:spcPts val="0"/>
              </a:spcBef>
              <a:spcAft>
                <a:spcPts val="0"/>
              </a:spcAft>
              <a:buClr>
                <a:srgbClr val="CCA676"/>
              </a:buClr>
              <a:buSzPts val="2400"/>
              <a:buFont typeface="Economica"/>
              <a:buChar char="●"/>
            </a:pPr>
            <a:r>
              <a:rPr b="1" lang="en-GB" sz="2400">
                <a:solidFill>
                  <a:srgbClr val="CCA676"/>
                </a:solidFill>
                <a:latin typeface="Economica"/>
                <a:ea typeface="Economica"/>
                <a:cs typeface="Economica"/>
                <a:sym typeface="Economica"/>
              </a:rPr>
              <a:t>Features</a:t>
            </a:r>
            <a:r>
              <a:rPr b="1" lang="en-GB" sz="2400">
                <a:latin typeface="Economica"/>
                <a:ea typeface="Economica"/>
                <a:cs typeface="Economica"/>
                <a:sym typeface="Economica"/>
              </a:rPr>
              <a:t>:</a:t>
            </a:r>
            <a:r>
              <a:rPr lang="en-GB" sz="2400">
                <a:latin typeface="Economica"/>
                <a:ea typeface="Economica"/>
                <a:cs typeface="Economica"/>
                <a:sym typeface="Economica"/>
              </a:rPr>
              <a:t> Location, room type, availability, reviews, host activity</a:t>
            </a:r>
            <a:endParaRPr sz="1100">
              <a:latin typeface="Arial"/>
              <a:ea typeface="Arial"/>
              <a:cs typeface="Arial"/>
              <a:sym typeface="Arial"/>
            </a:endParaRPr>
          </a:p>
          <a:p>
            <a:pPr indent="0" lvl="0" marL="0" rtl="0" algn="l">
              <a:lnSpc>
                <a:spcPct val="150000"/>
              </a:lnSpc>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05" name="Google Shape;105;p18"/>
          <p:cNvSpPr txBox="1"/>
          <p:nvPr>
            <p:ph idx="1" type="body"/>
          </p:nvPr>
        </p:nvSpPr>
        <p:spPr>
          <a:xfrm>
            <a:off x="311700" y="3159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8" title="Screenshot 2025-12-16 at 10.46.45 AM.png"/>
          <p:cNvPicPr preferRelativeResize="0"/>
          <p:nvPr/>
        </p:nvPicPr>
        <p:blipFill>
          <a:blip r:embed="rId3">
            <a:alphaModFix/>
          </a:blip>
          <a:stretch>
            <a:fillRect/>
          </a:stretch>
        </p:blipFill>
        <p:spPr>
          <a:xfrm>
            <a:off x="0" y="1348450"/>
            <a:ext cx="9143999" cy="3689250"/>
          </a:xfrm>
          <a:prstGeom prst="rect">
            <a:avLst/>
          </a:prstGeom>
          <a:noFill/>
          <a:ln>
            <a:noFill/>
          </a:ln>
        </p:spPr>
      </p:pic>
      <p:pic>
        <p:nvPicPr>
          <p:cNvPr id="107" name="Google Shape;107;p18" title="Screenshot 2025-12-16 at 10.57.28 AM.png"/>
          <p:cNvPicPr preferRelativeResize="0"/>
          <p:nvPr/>
        </p:nvPicPr>
        <p:blipFill>
          <a:blip r:embed="rId4">
            <a:alphaModFix/>
          </a:blip>
          <a:stretch>
            <a:fillRect/>
          </a:stretch>
        </p:blipFill>
        <p:spPr>
          <a:xfrm>
            <a:off x="0" y="0"/>
            <a:ext cx="3729500" cy="1348450"/>
          </a:xfrm>
          <a:prstGeom prst="rect">
            <a:avLst/>
          </a:prstGeom>
          <a:noFill/>
          <a:ln>
            <a:noFill/>
          </a:ln>
        </p:spPr>
      </p:pic>
      <p:pic>
        <p:nvPicPr>
          <p:cNvPr id="108" name="Google Shape;108;p18" title="Screenshot 2025-12-16 at 9.58.06 AM.png"/>
          <p:cNvPicPr preferRelativeResize="0"/>
          <p:nvPr/>
        </p:nvPicPr>
        <p:blipFill>
          <a:blip r:embed="rId5">
            <a:alphaModFix amt="15000"/>
          </a:blip>
          <a:stretch>
            <a:fillRect/>
          </a:stretch>
        </p:blipFill>
        <p:spPr>
          <a:xfrm>
            <a:off x="0" y="0"/>
            <a:ext cx="9144001" cy="50553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Preprocessing</a:t>
            </a:r>
            <a:endParaRPr/>
          </a:p>
        </p:txBody>
      </p:sp>
      <p:sp>
        <p:nvSpPr>
          <p:cNvPr id="114" name="Google Shape;114;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200"/>
              </a:spcBef>
              <a:spcAft>
                <a:spcPts val="0"/>
              </a:spcAft>
              <a:buSzPts val="1600"/>
              <a:buFont typeface="Economica"/>
              <a:buChar char="●"/>
            </a:pPr>
            <a:r>
              <a:rPr b="1" lang="en-GB" sz="1600">
                <a:latin typeface="Economica"/>
                <a:ea typeface="Economica"/>
                <a:cs typeface="Economica"/>
                <a:sym typeface="Economica"/>
              </a:rPr>
              <a:t>Missing Value Handling</a:t>
            </a:r>
            <a:endParaRPr b="1"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Removed listings with missing price</a:t>
            </a:r>
            <a:endParaRPr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Imputed review-related fields with zero</a:t>
            </a:r>
            <a:br>
              <a:rPr lang="en-GB" sz="1600">
                <a:latin typeface="Economica"/>
                <a:ea typeface="Economica"/>
                <a:cs typeface="Economica"/>
                <a:sym typeface="Economica"/>
              </a:rPr>
            </a:br>
            <a:endParaRPr sz="1600">
              <a:latin typeface="Economica"/>
              <a:ea typeface="Economica"/>
              <a:cs typeface="Economica"/>
              <a:sym typeface="Economica"/>
            </a:endParaRPr>
          </a:p>
          <a:p>
            <a:pPr indent="-330200" lvl="0" marL="457200" rtl="0" algn="l">
              <a:lnSpc>
                <a:spcPct val="100000"/>
              </a:lnSpc>
              <a:spcBef>
                <a:spcPts val="0"/>
              </a:spcBef>
              <a:spcAft>
                <a:spcPts val="0"/>
              </a:spcAft>
              <a:buSzPts val="1600"/>
              <a:buFont typeface="Economica"/>
              <a:buChar char="●"/>
            </a:pPr>
            <a:r>
              <a:rPr b="1" lang="en-GB" sz="1600">
                <a:latin typeface="Economica"/>
                <a:ea typeface="Economica"/>
                <a:cs typeface="Economica"/>
                <a:sym typeface="Economica"/>
              </a:rPr>
              <a:t>Feature Selection</a:t>
            </a:r>
            <a:endParaRPr b="1"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Dropped IDs, text-heavy, and irrelevant attributes</a:t>
            </a:r>
            <a:endParaRPr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Retained pricing-relevant features only</a:t>
            </a:r>
            <a:br>
              <a:rPr lang="en-GB" sz="1600">
                <a:latin typeface="Economica"/>
                <a:ea typeface="Economica"/>
                <a:cs typeface="Economica"/>
                <a:sym typeface="Economica"/>
              </a:rPr>
            </a:br>
            <a:endParaRPr sz="1600">
              <a:latin typeface="Economica"/>
              <a:ea typeface="Economica"/>
              <a:cs typeface="Economica"/>
              <a:sym typeface="Economica"/>
            </a:endParaRPr>
          </a:p>
          <a:p>
            <a:pPr indent="-330200" lvl="0" marL="457200" rtl="0" algn="l">
              <a:lnSpc>
                <a:spcPct val="100000"/>
              </a:lnSpc>
              <a:spcBef>
                <a:spcPts val="0"/>
              </a:spcBef>
              <a:spcAft>
                <a:spcPts val="0"/>
              </a:spcAft>
              <a:buSzPts val="1600"/>
              <a:buFont typeface="Economica"/>
              <a:buChar char="●"/>
            </a:pPr>
            <a:r>
              <a:rPr b="1" lang="en-GB" sz="1600">
                <a:latin typeface="Economica"/>
                <a:ea typeface="Economica"/>
                <a:cs typeface="Economica"/>
                <a:sym typeface="Economica"/>
              </a:rPr>
              <a:t>Target Transformation</a:t>
            </a:r>
            <a:endParaRPr b="1"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Applied log transformation to price to reduce skewness</a:t>
            </a:r>
            <a:br>
              <a:rPr lang="en-GB" sz="1600">
                <a:latin typeface="Economica"/>
                <a:ea typeface="Economica"/>
                <a:cs typeface="Economica"/>
                <a:sym typeface="Economica"/>
              </a:rPr>
            </a:br>
            <a:endParaRPr sz="1600">
              <a:latin typeface="Economica"/>
              <a:ea typeface="Economica"/>
              <a:cs typeface="Economica"/>
              <a:sym typeface="Economica"/>
            </a:endParaRPr>
          </a:p>
          <a:p>
            <a:pPr indent="-330200" lvl="0" marL="457200" rtl="0" algn="l">
              <a:lnSpc>
                <a:spcPct val="100000"/>
              </a:lnSpc>
              <a:spcBef>
                <a:spcPts val="0"/>
              </a:spcBef>
              <a:spcAft>
                <a:spcPts val="0"/>
              </a:spcAft>
              <a:buSzPts val="1600"/>
              <a:buFont typeface="Economica"/>
              <a:buChar char="●"/>
            </a:pPr>
            <a:r>
              <a:rPr b="1" lang="en-GB" sz="1600">
                <a:latin typeface="Economica"/>
                <a:ea typeface="Economica"/>
                <a:cs typeface="Economica"/>
                <a:sym typeface="Economica"/>
              </a:rPr>
              <a:t>Outlier Treatment</a:t>
            </a:r>
            <a:endParaRPr b="1" sz="1600">
              <a:latin typeface="Economica"/>
              <a:ea typeface="Economica"/>
              <a:cs typeface="Economica"/>
              <a:sym typeface="Economica"/>
            </a:endParaRPr>
          </a:p>
          <a:p>
            <a:pPr indent="-330200" lvl="1" marL="914400" rtl="0" algn="l">
              <a:lnSpc>
                <a:spcPct val="100000"/>
              </a:lnSpc>
              <a:spcBef>
                <a:spcPts val="0"/>
              </a:spcBef>
              <a:spcAft>
                <a:spcPts val="0"/>
              </a:spcAft>
              <a:buSzPts val="1600"/>
              <a:buFont typeface="Economica"/>
              <a:buChar char="○"/>
            </a:pPr>
            <a:r>
              <a:rPr lang="en-GB" sz="1600">
                <a:latin typeface="Economica"/>
                <a:ea typeface="Economica"/>
                <a:cs typeface="Economica"/>
                <a:sym typeface="Economica"/>
              </a:rPr>
              <a:t>Removed extreme prices using IQR-based filtering</a:t>
            </a:r>
            <a:br>
              <a:rPr lang="en-GB" sz="1600">
                <a:latin typeface="Economica"/>
                <a:ea typeface="Economica"/>
                <a:cs typeface="Economica"/>
                <a:sym typeface="Economica"/>
              </a:rPr>
            </a:br>
            <a:endParaRPr sz="1600">
              <a:latin typeface="Economica"/>
              <a:ea typeface="Economica"/>
              <a:cs typeface="Economica"/>
              <a:sym typeface="Economica"/>
            </a:endParaRPr>
          </a:p>
          <a:p>
            <a:pPr indent="0" lvl="0" marL="0" rtl="0" algn="l">
              <a:lnSpc>
                <a:spcPct val="100000"/>
              </a:lnSpc>
              <a:spcBef>
                <a:spcPts val="1200"/>
              </a:spcBef>
              <a:spcAft>
                <a:spcPts val="1200"/>
              </a:spcAft>
              <a:buNone/>
            </a:pPr>
            <a:r>
              <a:t/>
            </a:r>
            <a:endParaRPr sz="1600">
              <a:latin typeface="Economica"/>
              <a:ea typeface="Economica"/>
              <a:cs typeface="Economica"/>
              <a:sym typeface="Economica"/>
            </a:endParaRPr>
          </a:p>
        </p:txBody>
      </p:sp>
      <p:pic>
        <p:nvPicPr>
          <p:cNvPr id="115" name="Google Shape;115;p19" title="Screenshot 2025-12-16 at 11.25.23 AM.png"/>
          <p:cNvPicPr preferRelativeResize="0"/>
          <p:nvPr/>
        </p:nvPicPr>
        <p:blipFill>
          <a:blip r:embed="rId3">
            <a:alphaModFix/>
          </a:blip>
          <a:stretch>
            <a:fillRect/>
          </a:stretch>
        </p:blipFill>
        <p:spPr>
          <a:xfrm>
            <a:off x="4906075" y="920850"/>
            <a:ext cx="3733500" cy="3590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21" name="Google Shape;121;p20"/>
          <p:cNvSpPr txBox="1"/>
          <p:nvPr>
            <p:ph idx="1" type="body"/>
          </p:nvPr>
        </p:nvSpPr>
        <p:spPr>
          <a:xfrm>
            <a:off x="392200" y="2754600"/>
            <a:ext cx="2706900" cy="277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0" title="Screenshot 2025-12-16 at 11.43.35 AM.png"/>
          <p:cNvPicPr preferRelativeResize="0"/>
          <p:nvPr/>
        </p:nvPicPr>
        <p:blipFill>
          <a:blip r:embed="rId3">
            <a:alphaModFix/>
          </a:blip>
          <a:stretch>
            <a:fillRect/>
          </a:stretch>
        </p:blipFill>
        <p:spPr>
          <a:xfrm>
            <a:off x="311700" y="427550"/>
            <a:ext cx="3833675" cy="4495925"/>
          </a:xfrm>
          <a:prstGeom prst="rect">
            <a:avLst/>
          </a:prstGeom>
          <a:noFill/>
          <a:ln>
            <a:noFill/>
          </a:ln>
        </p:spPr>
      </p:pic>
      <p:sp>
        <p:nvSpPr>
          <p:cNvPr id="123" name="Google Shape;123;p20"/>
          <p:cNvSpPr/>
          <p:nvPr/>
        </p:nvSpPr>
        <p:spPr>
          <a:xfrm>
            <a:off x="1153725" y="4333200"/>
            <a:ext cx="1515900" cy="51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24" name="Google Shape;124;p20" title="Screenshot 2025-12-16 at 11.47.08 AM.png"/>
          <p:cNvPicPr preferRelativeResize="0"/>
          <p:nvPr/>
        </p:nvPicPr>
        <p:blipFill>
          <a:blip r:embed="rId4">
            <a:alphaModFix/>
          </a:blip>
          <a:stretch>
            <a:fillRect/>
          </a:stretch>
        </p:blipFill>
        <p:spPr>
          <a:xfrm>
            <a:off x="4845600" y="495175"/>
            <a:ext cx="3901300" cy="4495924"/>
          </a:xfrm>
          <a:prstGeom prst="rect">
            <a:avLst/>
          </a:prstGeom>
          <a:noFill/>
          <a:ln>
            <a:noFill/>
          </a:ln>
        </p:spPr>
      </p:pic>
      <p:sp>
        <p:nvSpPr>
          <p:cNvPr id="125" name="Google Shape;125;p20"/>
          <p:cNvSpPr txBox="1"/>
          <p:nvPr/>
        </p:nvSpPr>
        <p:spPr>
          <a:xfrm>
            <a:off x="7205225" y="2912675"/>
            <a:ext cx="3534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Economica"/>
                <a:ea typeface="Economica"/>
                <a:cs typeface="Economica"/>
                <a:sym typeface="Economica"/>
              </a:rPr>
              <a:t>$16</a:t>
            </a:r>
            <a:endParaRPr sz="1000">
              <a:solidFill>
                <a:schemeClr val="dk1"/>
              </a:solidFill>
              <a:latin typeface="Economica"/>
              <a:ea typeface="Economica"/>
              <a:cs typeface="Economica"/>
              <a:sym typeface="Economica"/>
            </a:endParaRPr>
          </a:p>
        </p:txBody>
      </p:sp>
      <p:sp>
        <p:nvSpPr>
          <p:cNvPr id="126" name="Google Shape;126;p20"/>
          <p:cNvSpPr txBox="1"/>
          <p:nvPr/>
        </p:nvSpPr>
        <p:spPr>
          <a:xfrm>
            <a:off x="7205225" y="3045700"/>
            <a:ext cx="5019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Economica"/>
                <a:ea typeface="Economica"/>
                <a:cs typeface="Economica"/>
                <a:sym typeface="Economica"/>
              </a:rPr>
              <a:t>$1500</a:t>
            </a:r>
            <a:endParaRPr sz="1000">
              <a:solidFill>
                <a:schemeClr val="dk1"/>
              </a:solidFill>
              <a:latin typeface="Economica"/>
              <a:ea typeface="Economica"/>
              <a:cs typeface="Economica"/>
              <a:sym typeface="Economica"/>
            </a:endParaRPr>
          </a:p>
        </p:txBody>
      </p:sp>
      <p:sp>
        <p:nvSpPr>
          <p:cNvPr id="127" name="Google Shape;127;p20"/>
          <p:cNvSpPr/>
          <p:nvPr/>
        </p:nvSpPr>
        <p:spPr>
          <a:xfrm>
            <a:off x="7015725" y="3071300"/>
            <a:ext cx="230400" cy="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20"/>
          <p:cNvSpPr/>
          <p:nvPr/>
        </p:nvSpPr>
        <p:spPr>
          <a:xfrm>
            <a:off x="7015725" y="3187850"/>
            <a:ext cx="230400" cy="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9" name="Google Shape;129;p20"/>
          <p:cNvSpPr/>
          <p:nvPr/>
        </p:nvSpPr>
        <p:spPr>
          <a:xfrm>
            <a:off x="7113025" y="2980400"/>
            <a:ext cx="675900" cy="51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Exploratory Data Analysis</a:t>
            </a:r>
            <a:endParaRPr/>
          </a:p>
        </p:txBody>
      </p:sp>
      <p:sp>
        <p:nvSpPr>
          <p:cNvPr id="135" name="Google Shape;135;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Price Distribution</a:t>
            </a:r>
            <a:endParaRPr/>
          </a:p>
        </p:txBody>
      </p:sp>
      <p:pic>
        <p:nvPicPr>
          <p:cNvPr id="136" name="Google Shape;136;p21" title="log_price_distribution.png"/>
          <p:cNvPicPr preferRelativeResize="0"/>
          <p:nvPr/>
        </p:nvPicPr>
        <p:blipFill>
          <a:blip r:embed="rId3">
            <a:alphaModFix/>
          </a:blip>
          <a:stretch>
            <a:fillRect/>
          </a:stretch>
        </p:blipFill>
        <p:spPr>
          <a:xfrm>
            <a:off x="2541288" y="1633025"/>
            <a:ext cx="4061425" cy="2538400"/>
          </a:xfrm>
          <a:prstGeom prst="rect">
            <a:avLst/>
          </a:prstGeom>
          <a:noFill/>
          <a:ln>
            <a:noFill/>
          </a:ln>
        </p:spPr>
      </p:pic>
      <p:sp>
        <p:nvSpPr>
          <p:cNvPr id="137" name="Google Shape;137;p21"/>
          <p:cNvSpPr txBox="1"/>
          <p:nvPr/>
        </p:nvSpPr>
        <p:spPr>
          <a:xfrm>
            <a:off x="2955625" y="4133825"/>
            <a:ext cx="3647100" cy="270600"/>
          </a:xfrm>
          <a:prstGeom prst="rect">
            <a:avLst/>
          </a:prstGeom>
          <a:noFill/>
          <a:ln>
            <a:noFill/>
          </a:ln>
        </p:spPr>
        <p:txBody>
          <a:bodyPr anchorCtr="0" anchor="t" bIns="91425" lIns="91425" spcFirstLastPara="1" rIns="91425" wrap="square" tIns="91425">
            <a:noAutofit/>
          </a:bodyPr>
          <a:lstStyle/>
          <a:p>
            <a:pPr indent="0" lvl="0" marL="139700" rtl="0" algn="ctr">
              <a:lnSpc>
                <a:spcPct val="115000"/>
              </a:lnSpc>
              <a:spcBef>
                <a:spcPts val="0"/>
              </a:spcBef>
              <a:spcAft>
                <a:spcPts val="0"/>
              </a:spcAft>
              <a:buClr>
                <a:schemeClr val="dk1"/>
              </a:buClr>
              <a:buSzPts val="1100"/>
              <a:buFont typeface="Arial"/>
              <a:buNone/>
            </a:pPr>
            <a:r>
              <a:rPr lang="en-GB" sz="900">
                <a:solidFill>
                  <a:srgbClr val="0E0E0E"/>
                </a:solidFill>
              </a:rPr>
              <a:t>Log-transformed prices exhibit a near-symmetric distribution.</a:t>
            </a:r>
            <a:endParaRPr sz="900">
              <a:solidFill>
                <a:srgbClr val="0E0E0E"/>
              </a:solidFill>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